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</p:sldMasterIdLst>
  <p:notesMasterIdLst>
    <p:notesMasterId r:id="rId23"/>
  </p:notesMasterIdLst>
  <p:sldIdLst>
    <p:sldId id="256" r:id="rId6"/>
    <p:sldId id="5784" r:id="rId7"/>
    <p:sldId id="5799" r:id="rId8"/>
    <p:sldId id="5780" r:id="rId9"/>
    <p:sldId id="5800" r:id="rId10"/>
    <p:sldId id="5787" r:id="rId11"/>
    <p:sldId id="261" r:id="rId12"/>
    <p:sldId id="270" r:id="rId13"/>
    <p:sldId id="5786" r:id="rId14"/>
    <p:sldId id="5789" r:id="rId15"/>
    <p:sldId id="5788" r:id="rId16"/>
    <p:sldId id="5782" r:id="rId17"/>
    <p:sldId id="5791" r:id="rId18"/>
    <p:sldId id="5790" r:id="rId19"/>
    <p:sldId id="5793" r:id="rId20"/>
    <p:sldId id="5792" r:id="rId21"/>
    <p:sldId id="268" r:id="rId22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E8C"/>
    <a:srgbClr val="DCE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Normaali tyyli 1 - Korostu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1" autoAdjust="0"/>
    <p:restoredTop sz="94672"/>
  </p:normalViewPr>
  <p:slideViewPr>
    <p:cSldViewPr snapToGrid="0">
      <p:cViewPr varScale="1">
        <p:scale>
          <a:sx n="57" d="100"/>
          <a:sy n="57" d="100"/>
        </p:scale>
        <p:origin x="1762" y="360"/>
      </p:cViewPr>
      <p:guideLst/>
    </p:cSldViewPr>
  </p:slideViewPr>
  <p:outlineViewPr>
    <p:cViewPr>
      <p:scale>
        <a:sx n="33" d="100"/>
        <a:sy n="33" d="100"/>
      </p:scale>
      <p:origin x="0" y="-11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E0E59F2-E96A-4953-8DB7-6CC3C434E3B3}" type="datetimeFigureOut">
              <a:rPr lang="fi-FI" smtClean="0"/>
              <a:t>15.10.2025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C645EE7-83CD-44EA-BFA2-3BF7FC94EAB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38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siv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15F022-D130-055E-5BC8-F42236B3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5681A46-45FD-BB18-F86F-FC0430CE7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00" y="2772000"/>
            <a:ext cx="8820000" cy="22680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E8B5EA8-F84A-7809-7A11-F29623F2B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000" y="5400000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1588C0-3EAD-4501-429A-AD3B8048D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77" y="628996"/>
            <a:ext cx="591312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04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äätössiv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40730-CE32-B1C7-3311-1B10395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6260-E36C-484A-9F25-1346EC50A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844" y="2772000"/>
            <a:ext cx="8820000" cy="2268000"/>
          </a:xfrm>
        </p:spPr>
        <p:txBody>
          <a:bodyPr anchor="b"/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kiitos-teksti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DDA9F-DC3B-4803-9730-F564F287AC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8844" y="5398308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yhteystiedot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547312-7B0B-5791-E09D-3F49AAEAB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77" y="628996"/>
            <a:ext cx="591312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67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B40730-CE32-B1C7-3311-1B10395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30C0DAC-CC4B-6A1E-D27B-DBFDA6E9C5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844" y="2772000"/>
            <a:ext cx="8820000" cy="2268000"/>
          </a:xfrm>
        </p:spPr>
        <p:txBody>
          <a:bodyPr anchor="b"/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thank you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66B7F71-CC97-2FF3-F0CB-AA7C466542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8844" y="5398308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contact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AA81C-A76E-98B3-968F-604F022FD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77" y="628996"/>
            <a:ext cx="45262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13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ätössiv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1C84D-2877-E8B9-5916-225E2637D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E14E13C-5E84-7112-6E01-EA7D87E2B5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844" y="2772000"/>
            <a:ext cx="7920000" cy="2268000"/>
          </a:xfrm>
        </p:spPr>
        <p:txBody>
          <a:bodyPr anchor="b"/>
          <a:lstStyle>
            <a:lvl1pPr algn="l">
              <a:defRPr sz="7000">
                <a:solidFill>
                  <a:schemeClr val="tx2"/>
                </a:solidFill>
              </a:defRPr>
            </a:lvl1pPr>
          </a:lstStyle>
          <a:p>
            <a:r>
              <a:rPr lang="fi-FI" noProof="0" dirty="0"/>
              <a:t>Lisää kiitos-teksti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6320DF0-9F40-A0BB-B6F5-E412475CCD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8844" y="5398308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 dirty="0"/>
              <a:t>Lisää yhteystiedot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54F5B-20DA-29D3-29E2-B22977637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4141" y="632555"/>
            <a:ext cx="6022848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255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41C84D-2877-E8B9-5916-225E2637D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58CB79-F0B5-A013-A63A-F39231B382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08844" y="2772000"/>
            <a:ext cx="7920000" cy="2268000"/>
          </a:xfrm>
        </p:spPr>
        <p:txBody>
          <a:bodyPr anchor="b"/>
          <a:lstStyle>
            <a:lvl1pPr algn="l">
              <a:defRPr sz="7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 to add thank you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52316B2-E41A-F51A-812D-361F3AED46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08844" y="5398308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add contact information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84C6801-EB3D-F3A6-933B-9E5731F6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2810" y="632555"/>
            <a:ext cx="462021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9D0EB043-CA1E-AC09-354B-2AB400561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Alaotsikko 2">
            <a:extLst>
              <a:ext uri="{FF2B5EF4-FFF2-40B4-BE49-F238E27FC236}">
                <a16:creationId xmlns:a16="http://schemas.microsoft.com/office/drawing/2014/main" id="{C0A0CC28-71E9-C488-EDD5-3D5A405D3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18" name="Footer Placeholder 8">
            <a:extLst>
              <a:ext uri="{FF2B5EF4-FFF2-40B4-BE49-F238E27FC236}">
                <a16:creationId xmlns:a16="http://schemas.microsoft.com/office/drawing/2014/main" id="{B3795109-526B-31FD-2547-2E8C6C62E7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Joonas Tielinen</a:t>
            </a:r>
          </a:p>
        </p:txBody>
      </p:sp>
      <p:sp>
        <p:nvSpPr>
          <p:cNvPr id="15" name="duser_1">
            <a:extLst>
              <a:ext uri="{FF2B5EF4-FFF2-40B4-BE49-F238E27FC236}">
                <a16:creationId xmlns:a16="http://schemas.microsoft.com/office/drawing/2014/main" id="{384B469D-48C8-2202-9444-3E26CCDDE2E9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6" name="duser_2">
            <a:extLst>
              <a:ext uri="{FF2B5EF4-FFF2-40B4-BE49-F238E27FC236}">
                <a16:creationId xmlns:a16="http://schemas.microsoft.com/office/drawing/2014/main" id="{21C13BDF-CE13-A8A8-374A-828D070C76AB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7" name="duser_3">
            <a:extLst>
              <a:ext uri="{FF2B5EF4-FFF2-40B4-BE49-F238E27FC236}">
                <a16:creationId xmlns:a16="http://schemas.microsoft.com/office/drawing/2014/main" id="{81945E5C-D926-6141-D2D2-B11128E22045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758F4-D5A6-6EF5-F877-51D1432C6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6.2.2023</a:t>
            </a:r>
            <a:endParaRPr lang="en-US"/>
          </a:p>
        </p:txBody>
      </p:sp>
      <p:sp>
        <p:nvSpPr>
          <p:cNvPr id="11" name="DConfidentiality">
            <a:extLst>
              <a:ext uri="{FF2B5EF4-FFF2-40B4-BE49-F238E27FC236}">
                <a16:creationId xmlns:a16="http://schemas.microsoft.com/office/drawing/2014/main" id="{7CA352CF-2876-B635-B133-F5D57F3531C2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DDecree">
            <a:extLst>
              <a:ext uri="{FF2B5EF4-FFF2-40B4-BE49-F238E27FC236}">
                <a16:creationId xmlns:a16="http://schemas.microsoft.com/office/drawing/2014/main" id="{704FB1C0-8CE8-9326-EA85-86F137F51779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DSecrecy">
            <a:extLst>
              <a:ext uri="{FF2B5EF4-FFF2-40B4-BE49-F238E27FC236}">
                <a16:creationId xmlns:a16="http://schemas.microsoft.com/office/drawing/2014/main" id="{36D4D699-55A8-C147-9313-552C607E8A0D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1.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2. kuva kuvagalleriasta, Väylän kuvapankista tai omista tiedostoista</a:t>
            </a:r>
            <a:endParaRPr lang="en-US"/>
          </a:p>
          <a:p>
            <a:endParaRPr lang="fi-FI"/>
          </a:p>
        </p:txBody>
      </p:sp>
      <p:pic>
        <p:nvPicPr>
          <p:cNvPr id="2" name="Picture 14" descr="Väyläviraston logo">
            <a:extLst>
              <a:ext uri="{FF2B5EF4-FFF2-40B4-BE49-F238E27FC236}">
                <a16:creationId xmlns:a16="http://schemas.microsoft.com/office/drawing/2014/main" id="{5E12AA34-FFF2-FE13-8019-1E02E25CAC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35" name="eukarelialogoplaceholder">
            <a:extLst>
              <a:ext uri="{FF2B5EF4-FFF2-40B4-BE49-F238E27FC236}">
                <a16:creationId xmlns:a16="http://schemas.microsoft.com/office/drawing/2014/main" id="{831C392D-7A55-F2F2-6708-FC7C0AD60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64273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6" name="eulogotenplaceholder">
            <a:extLst>
              <a:ext uri="{FF2B5EF4-FFF2-40B4-BE49-F238E27FC236}">
                <a16:creationId xmlns:a16="http://schemas.microsoft.com/office/drawing/2014/main" id="{3E1949BE-72A6-B501-1B87-1ADB8B279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7" name="eulogoplaceholder">
            <a:extLst>
              <a:ext uri="{FF2B5EF4-FFF2-40B4-BE49-F238E27FC236}">
                <a16:creationId xmlns:a16="http://schemas.microsoft.com/office/drawing/2014/main" id="{1B9C94C1-FC64-6CE5-CB5C-F93889A10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44806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38" name="eufinancelogoplaceholder">
            <a:extLst>
              <a:ext uri="{FF2B5EF4-FFF2-40B4-BE49-F238E27FC236}">
                <a16:creationId xmlns:a16="http://schemas.microsoft.com/office/drawing/2014/main" id="{8EB54258-FC49-62FB-FC67-94DFDD350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4" name="Freeform: Shape 13">
            <a:extLst>
              <a:ext uri="{FF2B5EF4-FFF2-40B4-BE49-F238E27FC236}">
                <a16:creationId xmlns:a16="http://schemas.microsoft.com/office/drawing/2014/main" id="{1DF13E9C-88E0-9FAE-ED4D-11B2B2C4C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42529" y="3889679"/>
            <a:ext cx="7249471" cy="2966677"/>
          </a:xfrm>
          <a:custGeom>
            <a:avLst/>
            <a:gdLst>
              <a:gd name="connsiteX0" fmla="*/ 7249471 w 7249471"/>
              <a:gd name="connsiteY0" fmla="*/ 1375031 h 2966677"/>
              <a:gd name="connsiteX1" fmla="*/ 7249471 w 7249471"/>
              <a:gd name="connsiteY1" fmla="*/ 2966677 h 2966677"/>
              <a:gd name="connsiteX2" fmla="*/ 0 w 7249471"/>
              <a:gd name="connsiteY2" fmla="*/ 2966677 h 2966677"/>
              <a:gd name="connsiteX3" fmla="*/ 765931 w 7249471"/>
              <a:gd name="connsiteY3" fmla="*/ 0 h 2966677"/>
              <a:gd name="connsiteX4" fmla="*/ 7249471 w 7249471"/>
              <a:gd name="connsiteY4" fmla="*/ 1375031 h 296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9471" h="2966677">
                <a:moveTo>
                  <a:pt x="7249471" y="1375031"/>
                </a:moveTo>
                <a:lnTo>
                  <a:pt x="7249471" y="2966677"/>
                </a:lnTo>
                <a:lnTo>
                  <a:pt x="0" y="2966677"/>
                </a:lnTo>
                <a:lnTo>
                  <a:pt x="765931" y="0"/>
                </a:lnTo>
                <a:lnTo>
                  <a:pt x="7249471" y="1375031"/>
                </a:lnTo>
                <a:close/>
              </a:path>
            </a:pathLst>
          </a:custGeom>
          <a:gradFill>
            <a:gsLst>
              <a:gs pos="54000">
                <a:schemeClr val="tx2"/>
              </a:gs>
              <a:gs pos="100000">
                <a:schemeClr val="accent1"/>
              </a:gs>
            </a:gsLst>
            <a:lin ang="0" scaled="0"/>
          </a:gradFill>
          <a:ln w="4832" cap="flat">
            <a:noFill/>
            <a:prstDash val="solid"/>
            <a:miter/>
          </a:ln>
        </p:spPr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673201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dia2" preserve="1" userDrawn="1">
  <p:cSld name="otsikko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">
            <a:extLst>
              <a:ext uri="{FF2B5EF4-FFF2-40B4-BE49-F238E27FC236}">
                <a16:creationId xmlns:a16="http://schemas.microsoft.com/office/drawing/2014/main" id="{DFC2DB4D-F6F1-70BF-17DD-1AA29EFBC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457200"/>
            <a:ext cx="5198400" cy="1602000"/>
          </a:xfrm>
        </p:spPr>
        <p:txBody>
          <a:bodyPr anchor="ctr">
            <a:normAutofit/>
          </a:bodyPr>
          <a:lstStyle>
            <a:lvl1pPr algn="l">
              <a:defRPr sz="32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6F168DCC-AB8D-D777-5744-5D09315B0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2059200"/>
            <a:ext cx="3931200" cy="9864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34" name="Footer Placeholder 8">
            <a:extLst>
              <a:ext uri="{FF2B5EF4-FFF2-40B4-BE49-F238E27FC236}">
                <a16:creationId xmlns:a16="http://schemas.microsoft.com/office/drawing/2014/main" id="{3CAC7758-6477-FDA0-A312-E39FBF533C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28800" y="3096000"/>
            <a:ext cx="2160000" cy="216000"/>
          </a:xfrm>
        </p:spPr>
        <p:txBody>
          <a:bodyPr vert="horz" lIns="0" tIns="0" rIns="0" bIns="0" rtlCol="0" anchor="t" anchorCtr="0"/>
          <a:lstStyle>
            <a:lvl1pPr>
              <a:defRPr lang="en-US" sz="1400" smtClean="0"/>
            </a:lvl1pPr>
          </a:lstStyle>
          <a:p>
            <a:r>
              <a:rPr lang="fi-FI"/>
              <a:t>Joonas Tielinen</a:t>
            </a:r>
          </a:p>
        </p:txBody>
      </p:sp>
      <p:sp>
        <p:nvSpPr>
          <p:cNvPr id="22" name="duser_1">
            <a:extLst>
              <a:ext uri="{FF2B5EF4-FFF2-40B4-BE49-F238E27FC236}">
                <a16:creationId xmlns:a16="http://schemas.microsoft.com/office/drawing/2014/main" id="{96E05E4F-2793-6EFA-B9DE-D89A4CA0AA36}"/>
              </a:ext>
            </a:extLst>
          </p:cNvPr>
          <p:cNvSpPr txBox="1">
            <a:spLocks/>
          </p:cNvSpPr>
          <p:nvPr userDrawn="1"/>
        </p:nvSpPr>
        <p:spPr>
          <a:xfrm>
            <a:off x="928799" y="3420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23" name="duser_2">
            <a:extLst>
              <a:ext uri="{FF2B5EF4-FFF2-40B4-BE49-F238E27FC236}">
                <a16:creationId xmlns:a16="http://schemas.microsoft.com/office/drawing/2014/main" id="{98E864E4-8ADA-E257-0001-5B72FE7C0F82}"/>
              </a:ext>
            </a:extLst>
          </p:cNvPr>
          <p:cNvSpPr txBox="1">
            <a:spLocks/>
          </p:cNvSpPr>
          <p:nvPr userDrawn="1"/>
        </p:nvSpPr>
        <p:spPr>
          <a:xfrm>
            <a:off x="3239999" y="3096000"/>
            <a:ext cx="2160000" cy="23291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33" name="duser_3">
            <a:extLst>
              <a:ext uri="{FF2B5EF4-FFF2-40B4-BE49-F238E27FC236}">
                <a16:creationId xmlns:a16="http://schemas.microsoft.com/office/drawing/2014/main" id="{909C2D96-06D0-78D4-C04E-8397680CD559}"/>
              </a:ext>
            </a:extLst>
          </p:cNvPr>
          <p:cNvSpPr txBox="1">
            <a:spLocks/>
          </p:cNvSpPr>
          <p:nvPr userDrawn="1"/>
        </p:nvSpPr>
        <p:spPr>
          <a:xfrm>
            <a:off x="3239999" y="3420000"/>
            <a:ext cx="2160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6038138-08D9-D7C9-A694-E9CF3C1484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800" y="3600000"/>
            <a:ext cx="165078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6.2.2023</a:t>
            </a:r>
            <a:endParaRPr lang="en-US"/>
          </a:p>
        </p:txBody>
      </p:sp>
      <p:sp>
        <p:nvSpPr>
          <p:cNvPr id="19" name="DConfidentiality">
            <a:extLst>
              <a:ext uri="{FF2B5EF4-FFF2-40B4-BE49-F238E27FC236}">
                <a16:creationId xmlns:a16="http://schemas.microsoft.com/office/drawing/2014/main" id="{FC7A8C6D-1D34-6242-745E-73CE1B9BA5CC}"/>
              </a:ext>
            </a:extLst>
          </p:cNvPr>
          <p:cNvSpPr txBox="1">
            <a:spLocks/>
          </p:cNvSpPr>
          <p:nvPr userDrawn="1"/>
        </p:nvSpPr>
        <p:spPr>
          <a:xfrm>
            <a:off x="838800" y="4320000"/>
            <a:ext cx="1811094" cy="216000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DDecree">
            <a:extLst>
              <a:ext uri="{FF2B5EF4-FFF2-40B4-BE49-F238E27FC236}">
                <a16:creationId xmlns:a16="http://schemas.microsoft.com/office/drawing/2014/main" id="{B412038A-9C06-5541-DDE0-39817F62FBAB}"/>
              </a:ext>
            </a:extLst>
          </p:cNvPr>
          <p:cNvSpPr txBox="1">
            <a:spLocks/>
          </p:cNvSpPr>
          <p:nvPr userDrawn="1"/>
        </p:nvSpPr>
        <p:spPr>
          <a:xfrm>
            <a:off x="2616249" y="4320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DSecrecy">
            <a:extLst>
              <a:ext uri="{FF2B5EF4-FFF2-40B4-BE49-F238E27FC236}">
                <a16:creationId xmlns:a16="http://schemas.microsoft.com/office/drawing/2014/main" id="{31AB12EB-ADA8-E3EB-1FF2-07370C7A067C}"/>
              </a:ext>
            </a:extLst>
          </p:cNvPr>
          <p:cNvSpPr txBox="1">
            <a:spLocks/>
          </p:cNvSpPr>
          <p:nvPr userDrawn="1"/>
        </p:nvSpPr>
        <p:spPr>
          <a:xfrm>
            <a:off x="838800" y="4572000"/>
            <a:ext cx="2326280" cy="216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fi-FI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ECF45415-D8F0-70FA-28BC-973F905675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37200" y="0"/>
            <a:ext cx="6156000" cy="2621118"/>
          </a:xfrm>
          <a:custGeom>
            <a:avLst/>
            <a:gdLst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0 h 2620800"/>
              <a:gd name="connsiteX1" fmla="*/ 6156000 w 6156000"/>
              <a:gd name="connsiteY1" fmla="*/ 0 h 2620800"/>
              <a:gd name="connsiteX2" fmla="*/ 6156000 w 6156000"/>
              <a:gd name="connsiteY2" fmla="*/ 2620800 h 2620800"/>
              <a:gd name="connsiteX3" fmla="*/ 0 w 6156000"/>
              <a:gd name="connsiteY3" fmla="*/ 2620800 h 2620800"/>
              <a:gd name="connsiteX4" fmla="*/ 0 w 6156000"/>
              <a:gd name="connsiteY4" fmla="*/ 0 h 2620800"/>
              <a:gd name="connsiteX0" fmla="*/ 0 w 6156000"/>
              <a:gd name="connsiteY0" fmla="*/ 3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5" fmla="*/ 0 w 6156000"/>
              <a:gd name="connsiteY5" fmla="*/ 3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56000 w 6156000"/>
              <a:gd name="connsiteY3" fmla="*/ 2621118 h 2621118"/>
              <a:gd name="connsiteX4" fmla="*/ 0 w 6156000"/>
              <a:gd name="connsiteY4" fmla="*/ 2621118 h 2621118"/>
              <a:gd name="connsiteX0" fmla="*/ 0 w 6156000"/>
              <a:gd name="connsiteY0" fmla="*/ 2621118 h 2621118"/>
              <a:gd name="connsiteX1" fmla="*/ 721043 w 6156000"/>
              <a:gd name="connsiteY1" fmla="*/ 0 h 2621118"/>
              <a:gd name="connsiteX2" fmla="*/ 6156000 w 6156000"/>
              <a:gd name="connsiteY2" fmla="*/ 318 h 2621118"/>
              <a:gd name="connsiteX3" fmla="*/ 6147687 w 6156000"/>
              <a:gd name="connsiteY3" fmla="*/ 1739969 h 2621118"/>
              <a:gd name="connsiteX4" fmla="*/ 0 w 6156000"/>
              <a:gd name="connsiteY4" fmla="*/ 2621118 h 2621118"/>
              <a:gd name="connsiteX0" fmla="*/ 0 w 6164312"/>
              <a:gd name="connsiteY0" fmla="*/ 2621118 h 2621118"/>
              <a:gd name="connsiteX1" fmla="*/ 721043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  <a:gd name="connsiteX0" fmla="*/ 0 w 6164312"/>
              <a:gd name="connsiteY0" fmla="*/ 2621118 h 2621118"/>
              <a:gd name="connsiteX1" fmla="*/ 679479 w 6164312"/>
              <a:gd name="connsiteY1" fmla="*/ 0 h 2621118"/>
              <a:gd name="connsiteX2" fmla="*/ 6156000 w 6164312"/>
              <a:gd name="connsiteY2" fmla="*/ 318 h 2621118"/>
              <a:gd name="connsiteX3" fmla="*/ 6164312 w 6164312"/>
              <a:gd name="connsiteY3" fmla="*/ 1931162 h 2621118"/>
              <a:gd name="connsiteX4" fmla="*/ 0 w 6164312"/>
              <a:gd name="connsiteY4" fmla="*/ 2621118 h 262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4312" h="2621118">
                <a:moveTo>
                  <a:pt x="0" y="2621118"/>
                </a:moveTo>
                <a:lnTo>
                  <a:pt x="679479" y="0"/>
                </a:lnTo>
                <a:lnTo>
                  <a:pt x="6156000" y="318"/>
                </a:lnTo>
                <a:cubicBezTo>
                  <a:pt x="6158771" y="643933"/>
                  <a:pt x="6161541" y="1287547"/>
                  <a:pt x="6164312" y="1931162"/>
                </a:cubicBezTo>
                <a:lnTo>
                  <a:pt x="0" y="2621118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1.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213398F5-290C-A9DF-6523-5B429DFCCF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30289" y="1998000"/>
            <a:ext cx="6459311" cy="3207600"/>
          </a:xfrm>
          <a:custGeom>
            <a:avLst/>
            <a:gdLst>
              <a:gd name="connsiteX0" fmla="*/ 0 w 6469200"/>
              <a:gd name="connsiteY0" fmla="*/ 0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0 w 6469200"/>
              <a:gd name="connsiteY4" fmla="*/ 0 h 3207600"/>
              <a:gd name="connsiteX0" fmla="*/ 261257 w 6469200"/>
              <a:gd name="connsiteY0" fmla="*/ 718457 h 3207600"/>
              <a:gd name="connsiteX1" fmla="*/ 6469200 w 6469200"/>
              <a:gd name="connsiteY1" fmla="*/ 0 h 3207600"/>
              <a:gd name="connsiteX2" fmla="*/ 6469200 w 6469200"/>
              <a:gd name="connsiteY2" fmla="*/ 3207600 h 3207600"/>
              <a:gd name="connsiteX3" fmla="*/ 0 w 6469200"/>
              <a:gd name="connsiteY3" fmla="*/ 3207600 h 3207600"/>
              <a:gd name="connsiteX4" fmla="*/ 261257 w 6469200"/>
              <a:gd name="connsiteY4" fmla="*/ 718457 h 3207600"/>
              <a:gd name="connsiteX0" fmla="*/ 111968 w 6319911"/>
              <a:gd name="connsiteY0" fmla="*/ 718457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11968 w 6319911"/>
              <a:gd name="connsiteY4" fmla="*/ 718457 h 3207600"/>
              <a:gd name="connsiteX0" fmla="*/ 158621 w 6319911"/>
              <a:gd name="connsiteY0" fmla="*/ 699796 h 3207600"/>
              <a:gd name="connsiteX1" fmla="*/ 6319911 w 6319911"/>
              <a:gd name="connsiteY1" fmla="*/ 0 h 3207600"/>
              <a:gd name="connsiteX2" fmla="*/ 6319911 w 6319911"/>
              <a:gd name="connsiteY2" fmla="*/ 3207600 h 3207600"/>
              <a:gd name="connsiteX3" fmla="*/ 0 w 6319911"/>
              <a:gd name="connsiteY3" fmla="*/ 1770685 h 3207600"/>
              <a:gd name="connsiteX4" fmla="*/ 158621 w 6319911"/>
              <a:gd name="connsiteY4" fmla="*/ 699796 h 3207600"/>
              <a:gd name="connsiteX0" fmla="*/ 270589 w 6431879"/>
              <a:gd name="connsiteY0" fmla="*/ 699796 h 3207600"/>
              <a:gd name="connsiteX1" fmla="*/ 6431879 w 6431879"/>
              <a:gd name="connsiteY1" fmla="*/ 0 h 3207600"/>
              <a:gd name="connsiteX2" fmla="*/ 6431879 w 6431879"/>
              <a:gd name="connsiteY2" fmla="*/ 3207600 h 3207600"/>
              <a:gd name="connsiteX3" fmla="*/ 0 w 6431879"/>
              <a:gd name="connsiteY3" fmla="*/ 1696040 h 3207600"/>
              <a:gd name="connsiteX4" fmla="*/ 270589 w 6431879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  <a:gd name="connsiteX0" fmla="*/ 298021 w 6459311"/>
              <a:gd name="connsiteY0" fmla="*/ 699796 h 3207600"/>
              <a:gd name="connsiteX1" fmla="*/ 6459311 w 6459311"/>
              <a:gd name="connsiteY1" fmla="*/ 0 h 3207600"/>
              <a:gd name="connsiteX2" fmla="*/ 6459311 w 6459311"/>
              <a:gd name="connsiteY2" fmla="*/ 3207600 h 3207600"/>
              <a:gd name="connsiteX3" fmla="*/ 0 w 6459311"/>
              <a:gd name="connsiteY3" fmla="*/ 1824056 h 3207600"/>
              <a:gd name="connsiteX4" fmla="*/ 298021 w 6459311"/>
              <a:gd name="connsiteY4" fmla="*/ 699796 h 320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9311" h="3207600">
                <a:moveTo>
                  <a:pt x="298021" y="699796"/>
                </a:moveTo>
                <a:lnTo>
                  <a:pt x="6459311" y="0"/>
                </a:lnTo>
                <a:lnTo>
                  <a:pt x="6459311" y="3207600"/>
                </a:lnTo>
                <a:lnTo>
                  <a:pt x="0" y="1824056"/>
                </a:lnTo>
                <a:lnTo>
                  <a:pt x="298021" y="699796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2.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2" name="Kuvan paikkamerkki 11">
            <a:extLst>
              <a:ext uri="{FF2B5EF4-FFF2-40B4-BE49-F238E27FC236}">
                <a16:creationId xmlns:a16="http://schemas.microsoft.com/office/drawing/2014/main" id="{A1029FCA-64BC-6BB6-607F-AC980FC664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29540" y="3882368"/>
            <a:ext cx="7254877" cy="2972083"/>
          </a:xfrm>
          <a:custGeom>
            <a:avLst/>
            <a:gdLst>
              <a:gd name="connsiteX0" fmla="*/ 0 w 7250400"/>
              <a:gd name="connsiteY0" fmla="*/ 0 h 2966400"/>
              <a:gd name="connsiteX1" fmla="*/ 7250400 w 7250400"/>
              <a:gd name="connsiteY1" fmla="*/ 0 h 2966400"/>
              <a:gd name="connsiteX2" fmla="*/ 7250400 w 7250400"/>
              <a:gd name="connsiteY2" fmla="*/ 2966400 h 2966400"/>
              <a:gd name="connsiteX3" fmla="*/ 0 w 7250400"/>
              <a:gd name="connsiteY3" fmla="*/ 2966400 h 2966400"/>
              <a:gd name="connsiteX4" fmla="*/ 0 w 7250400"/>
              <a:gd name="connsiteY4" fmla="*/ 0 h 2966400"/>
              <a:gd name="connsiteX0" fmla="*/ 811764 w 7250400"/>
              <a:gd name="connsiteY0" fmla="*/ 0 h 3097028"/>
              <a:gd name="connsiteX1" fmla="*/ 7250400 w 7250400"/>
              <a:gd name="connsiteY1" fmla="*/ 130628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52089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97028"/>
              <a:gd name="connsiteX1" fmla="*/ 7241069 w 7250400"/>
              <a:gd name="connsiteY1" fmla="*/ 1425640 h 3097028"/>
              <a:gd name="connsiteX2" fmla="*/ 7250400 w 7250400"/>
              <a:gd name="connsiteY2" fmla="*/ 3097028 h 3097028"/>
              <a:gd name="connsiteX3" fmla="*/ 0 w 7250400"/>
              <a:gd name="connsiteY3" fmla="*/ 3097028 h 3097028"/>
              <a:gd name="connsiteX4" fmla="*/ 811764 w 7250400"/>
              <a:gd name="connsiteY4" fmla="*/ 0 h 3097028"/>
              <a:gd name="connsiteX0" fmla="*/ 811764 w 7250400"/>
              <a:gd name="connsiteY0" fmla="*/ 0 h 3058928"/>
              <a:gd name="connsiteX1" fmla="*/ 7241069 w 7250400"/>
              <a:gd name="connsiteY1" fmla="*/ 1387540 h 3058928"/>
              <a:gd name="connsiteX2" fmla="*/ 7250400 w 7250400"/>
              <a:gd name="connsiteY2" fmla="*/ 3058928 h 3058928"/>
              <a:gd name="connsiteX3" fmla="*/ 0 w 7250400"/>
              <a:gd name="connsiteY3" fmla="*/ 3058928 h 3058928"/>
              <a:gd name="connsiteX4" fmla="*/ 811764 w 7250400"/>
              <a:gd name="connsiteY4" fmla="*/ 0 h 3058928"/>
              <a:gd name="connsiteX0" fmla="*/ 783189 w 7221825"/>
              <a:gd name="connsiteY0" fmla="*/ 0 h 3058928"/>
              <a:gd name="connsiteX1" fmla="*/ 7212494 w 7221825"/>
              <a:gd name="connsiteY1" fmla="*/ 1387540 h 3058928"/>
              <a:gd name="connsiteX2" fmla="*/ 7221825 w 7221825"/>
              <a:gd name="connsiteY2" fmla="*/ 3058928 h 3058928"/>
              <a:gd name="connsiteX3" fmla="*/ 0 w 7221825"/>
              <a:gd name="connsiteY3" fmla="*/ 2954153 h 3058928"/>
              <a:gd name="connsiteX4" fmla="*/ 783189 w 7221825"/>
              <a:gd name="connsiteY4" fmla="*/ 0 h 3058928"/>
              <a:gd name="connsiteX0" fmla="*/ 783189 w 7231350"/>
              <a:gd name="connsiteY0" fmla="*/ 0 h 2963678"/>
              <a:gd name="connsiteX1" fmla="*/ 7212494 w 7231350"/>
              <a:gd name="connsiteY1" fmla="*/ 1387540 h 2963678"/>
              <a:gd name="connsiteX2" fmla="*/ 7231350 w 7231350"/>
              <a:gd name="connsiteY2" fmla="*/ 2963678 h 2963678"/>
              <a:gd name="connsiteX3" fmla="*/ 0 w 7231350"/>
              <a:gd name="connsiteY3" fmla="*/ 2954153 h 2963678"/>
              <a:gd name="connsiteX4" fmla="*/ 783189 w 7231350"/>
              <a:gd name="connsiteY4" fmla="*/ 0 h 2963678"/>
              <a:gd name="connsiteX0" fmla="*/ 741353 w 7231350"/>
              <a:gd name="connsiteY0" fmla="*/ 0 h 2975631"/>
              <a:gd name="connsiteX1" fmla="*/ 7212494 w 7231350"/>
              <a:gd name="connsiteY1" fmla="*/ 1399493 h 2975631"/>
              <a:gd name="connsiteX2" fmla="*/ 7231350 w 7231350"/>
              <a:gd name="connsiteY2" fmla="*/ 2975631 h 2975631"/>
              <a:gd name="connsiteX3" fmla="*/ 0 w 7231350"/>
              <a:gd name="connsiteY3" fmla="*/ 2966106 h 2975631"/>
              <a:gd name="connsiteX4" fmla="*/ 741353 w 7231350"/>
              <a:gd name="connsiteY4" fmla="*/ 0 h 2975631"/>
              <a:gd name="connsiteX0" fmla="*/ 783188 w 7273185"/>
              <a:gd name="connsiteY0" fmla="*/ 0 h 2975631"/>
              <a:gd name="connsiteX1" fmla="*/ 7254329 w 7273185"/>
              <a:gd name="connsiteY1" fmla="*/ 1399493 h 2975631"/>
              <a:gd name="connsiteX2" fmla="*/ 7273185 w 7273185"/>
              <a:gd name="connsiteY2" fmla="*/ 2975631 h 2975631"/>
              <a:gd name="connsiteX3" fmla="*/ 0 w 7273185"/>
              <a:gd name="connsiteY3" fmla="*/ 2972083 h 2975631"/>
              <a:gd name="connsiteX4" fmla="*/ 783188 w 7273185"/>
              <a:gd name="connsiteY4" fmla="*/ 0 h 2975631"/>
              <a:gd name="connsiteX0" fmla="*/ 783188 w 7254877"/>
              <a:gd name="connsiteY0" fmla="*/ 0 h 2972083"/>
              <a:gd name="connsiteX1" fmla="*/ 7254329 w 7254877"/>
              <a:gd name="connsiteY1" fmla="*/ 1399493 h 2972083"/>
              <a:gd name="connsiteX2" fmla="*/ 7249279 w 7254877"/>
              <a:gd name="connsiteY2" fmla="*/ 2969655 h 2972083"/>
              <a:gd name="connsiteX3" fmla="*/ 0 w 7254877"/>
              <a:gd name="connsiteY3" fmla="*/ 2972083 h 2972083"/>
              <a:gd name="connsiteX4" fmla="*/ 783188 w 7254877"/>
              <a:gd name="connsiteY4" fmla="*/ 0 h 297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4877" h="2972083">
                <a:moveTo>
                  <a:pt x="783188" y="0"/>
                </a:moveTo>
                <a:lnTo>
                  <a:pt x="7254329" y="1399493"/>
                </a:lnTo>
                <a:cubicBezTo>
                  <a:pt x="7257439" y="1924872"/>
                  <a:pt x="7246169" y="2444276"/>
                  <a:pt x="7249279" y="2969655"/>
                </a:cubicBezTo>
                <a:lnTo>
                  <a:pt x="0" y="2972083"/>
                </a:lnTo>
                <a:lnTo>
                  <a:pt x="783188" y="0"/>
                </a:lnTo>
                <a:close/>
              </a:path>
            </a:pathLst>
          </a:custGeom>
        </p:spPr>
        <p:txBody>
          <a:bodyPr anchor="b"/>
          <a:lstStyle>
            <a:lvl1pPr marL="0" indent="0" algn="ctr">
              <a:buFontTx/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Lisää 3. kuva tai väri kuvagalleriasta. Muita kuvia voit lisätä Väylän kuvapankista tai omista tiedostoista</a:t>
            </a:r>
            <a:endParaRPr lang="en-US"/>
          </a:p>
          <a:p>
            <a:endParaRPr lang="fi-FI"/>
          </a:p>
        </p:txBody>
      </p:sp>
      <p:pic>
        <p:nvPicPr>
          <p:cNvPr id="37" name="Picture 14" descr="Väyläviraston logo">
            <a:extLst>
              <a:ext uri="{FF2B5EF4-FFF2-40B4-BE49-F238E27FC236}">
                <a16:creationId xmlns:a16="http://schemas.microsoft.com/office/drawing/2014/main" id="{CFE18993-6749-2E5A-E9F6-584C91719F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6" y="5124315"/>
            <a:ext cx="1673549" cy="1394625"/>
          </a:xfrm>
          <a:prstGeom prst="rect">
            <a:avLst/>
          </a:prstGeom>
        </p:spPr>
      </p:pic>
      <p:sp>
        <p:nvSpPr>
          <p:cNvPr id="4" name="eukarelialogoplaceholder">
            <a:extLst>
              <a:ext uri="{FF2B5EF4-FFF2-40B4-BE49-F238E27FC236}">
                <a16:creationId xmlns:a16="http://schemas.microsoft.com/office/drawing/2014/main" id="{C53F6C4E-C88D-EF31-98B0-560A45F90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64273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5" name="eulogotenplaceholder">
            <a:extLst>
              <a:ext uri="{FF2B5EF4-FFF2-40B4-BE49-F238E27FC236}">
                <a16:creationId xmlns:a16="http://schemas.microsoft.com/office/drawing/2014/main" id="{27EF32F5-1D17-FDC3-0035-304F4721B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6" name="eulogoplaceholder">
            <a:extLst>
              <a:ext uri="{FF2B5EF4-FFF2-40B4-BE49-F238E27FC236}">
                <a16:creationId xmlns:a16="http://schemas.microsoft.com/office/drawing/2014/main" id="{1B1B336A-30A5-31FB-0744-39B5981B4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344806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7" name="eufinancelogoplaceholder">
            <a:extLst>
              <a:ext uri="{FF2B5EF4-FFF2-40B4-BE49-F238E27FC236}">
                <a16:creationId xmlns:a16="http://schemas.microsoft.com/office/drawing/2014/main" id="{2EA21E00-D18D-3F08-9E5D-04C19AA74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2160000" y="5589741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250821826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sininen" preserve="1" userDrawn="1">
  <p:cSld name="vaaka_kuv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AB4047D7-75ED-C176-9F2B-759FC5065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68E480F-6969-9C85-3F13-C2581A92F7D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6A058AD-20D3-103F-BE1A-6A66EEE2A881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1">
                  <a:alpha val="11000"/>
                </a:schemeClr>
              </a:gs>
              <a:gs pos="0">
                <a:schemeClr val="tx2">
                  <a:alpha val="70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96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vihrea" preserve="1" userDrawn="1">
  <p:cSld name="vaaka_kuva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3">
            <a:extLst>
              <a:ext uri="{FF2B5EF4-FFF2-40B4-BE49-F238E27FC236}">
                <a16:creationId xmlns:a16="http://schemas.microsoft.com/office/drawing/2014/main" id="{37D1F390-B184-4B82-1464-B4F5FE461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1834BC-D657-9433-05AE-301C6EFE0B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391C4EA-1BDA-2FE2-EC62-4C09E203DD3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bg2">
                  <a:alpha val="11000"/>
                </a:schemeClr>
              </a:gs>
              <a:gs pos="0">
                <a:schemeClr val="accent4">
                  <a:alpha val="71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66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aka_kuva_pinkki" preserve="1" userDrawn="1">
  <p:cSld name="vaaka_kuva_pink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552D661D-62EC-E4F9-7F2D-E30CA1F0A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kuvagalleriasta, Väylän kuvapankista tai omista tiedostoista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83D4C-14C0-1A7B-8488-471A0D5995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0" y="4589338"/>
            <a:ext cx="12192000" cy="792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alaotsikko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B0C59-FB4D-3FDE-13BC-9E175336B7A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0" y="3510000"/>
            <a:ext cx="12192000" cy="1080000"/>
          </a:xfrm>
          <a:gradFill>
            <a:gsLst>
              <a:gs pos="100000">
                <a:schemeClr val="accent5">
                  <a:alpha val="14000"/>
                </a:schemeClr>
              </a:gs>
              <a:gs pos="0">
                <a:schemeClr val="accent5">
                  <a:alpha val="77000"/>
                </a:schemeClr>
              </a:gs>
            </a:gsLst>
            <a:lin ang="0" scaled="0"/>
          </a:gradFill>
        </p:spPr>
        <p:txBody>
          <a:bodyPr lIns="1080000" anchor="b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Kirjoita</a:t>
            </a:r>
            <a:r>
              <a:rPr lang="en-US"/>
              <a:t> </a:t>
            </a:r>
            <a:r>
              <a:rPr lang="en-US" err="1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0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uva_teksti" preserve="1" userDrawn="1">
  <p:cSld name="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55970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6955971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20000" y="0"/>
            <a:ext cx="42840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97150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15F022-D130-055E-5BC8-F42236B3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B2A96D1-D678-2C20-182D-4C3003254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00" y="2772000"/>
            <a:ext cx="8820000" cy="2268000"/>
          </a:xfr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4C3A107-1030-BC82-80EF-558F32ABC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000" y="5400000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D018A-2E42-AA6A-B21F-95FC67F95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87377" y="628996"/>
            <a:ext cx="45262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2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kuva_teksti" preserve="1" userDrawn="1">
  <p:cSld name="leve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6200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813968"/>
            <a:ext cx="4177938" cy="432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32800" y="0"/>
            <a:ext cx="74592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  <a:p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23364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ma_kuva_teksti" preserve="1" userDrawn="1">
  <p:cSld name="oma_kuv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5276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Kirjoita tähän nimi</a:t>
            </a:r>
            <a:endParaRPr lang="en-US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A458CFA8-08E7-DAA8-E9CA-979753669B3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744339" y="8709"/>
            <a:ext cx="5439600" cy="6858000"/>
          </a:xfrm>
          <a:custGeom>
            <a:avLst/>
            <a:gdLst>
              <a:gd name="connsiteX0" fmla="*/ 0 w 4294800"/>
              <a:gd name="connsiteY0" fmla="*/ 0 h 6858000"/>
              <a:gd name="connsiteX1" fmla="*/ 4294800 w 4294800"/>
              <a:gd name="connsiteY1" fmla="*/ 0 h 6858000"/>
              <a:gd name="connsiteX2" fmla="*/ 4294800 w 4294800"/>
              <a:gd name="connsiteY2" fmla="*/ 6858000 h 6858000"/>
              <a:gd name="connsiteX3" fmla="*/ 0 w 4294800"/>
              <a:gd name="connsiteY3" fmla="*/ 6858000 h 6858000"/>
              <a:gd name="connsiteX4" fmla="*/ 0 w 4294800"/>
              <a:gd name="connsiteY4" fmla="*/ 0 h 6858000"/>
              <a:gd name="connsiteX0" fmla="*/ 1384662 w 4294800"/>
              <a:gd name="connsiteY0" fmla="*/ 0 h 6866708"/>
              <a:gd name="connsiteX1" fmla="*/ 4294800 w 4294800"/>
              <a:gd name="connsiteY1" fmla="*/ 8708 h 6866708"/>
              <a:gd name="connsiteX2" fmla="*/ 4294800 w 4294800"/>
              <a:gd name="connsiteY2" fmla="*/ 6866708 h 6866708"/>
              <a:gd name="connsiteX3" fmla="*/ 0 w 4294800"/>
              <a:gd name="connsiteY3" fmla="*/ 6866708 h 6866708"/>
              <a:gd name="connsiteX4" fmla="*/ 1384662 w 4294800"/>
              <a:gd name="connsiteY4" fmla="*/ 0 h 686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00" h="6866708">
                <a:moveTo>
                  <a:pt x="1384662" y="0"/>
                </a:moveTo>
                <a:lnTo>
                  <a:pt x="4294800" y="8708"/>
                </a:lnTo>
                <a:lnTo>
                  <a:pt x="4294800" y="6866708"/>
                </a:lnTo>
                <a:lnTo>
                  <a:pt x="0" y="6866708"/>
                </a:lnTo>
                <a:lnTo>
                  <a:pt x="1384662" y="0"/>
                </a:lnTo>
                <a:close/>
              </a:path>
            </a:pathLst>
          </a:custGeom>
        </p:spPr>
        <p:txBody>
          <a:bodyPr anchor="ctr"/>
          <a:lstStyle>
            <a:lvl1pPr marL="0" indent="0" algn="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 typeface="Arial"/>
              <a:buNone/>
              <a:tabLst/>
              <a:defRPr/>
            </a:pPr>
            <a:r>
              <a:rPr lang="fi-FI"/>
              <a:t>Lisää oma kuva</a:t>
            </a:r>
            <a:endParaRPr lang="en-US"/>
          </a:p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FE7494B-1547-CA50-9CF3-C058329BD5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8200" y="1793876"/>
            <a:ext cx="5527675" cy="4320000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i-FI"/>
              <a:t>Kirjoita tähän nimike</a:t>
            </a:r>
            <a:br>
              <a:rPr lang="fi-FI"/>
            </a:br>
            <a:r>
              <a:rPr lang="fi-FI"/>
              <a:t>Osasto/Yksikkö</a:t>
            </a:r>
            <a:br>
              <a:rPr lang="fi-FI"/>
            </a:br>
            <a:r>
              <a:rPr lang="fi-FI"/>
              <a:t>Sähköpostiosoite</a:t>
            </a:r>
            <a:br>
              <a:rPr lang="fi-FI"/>
            </a:br>
            <a:r>
              <a:rPr lang="fi-FI"/>
              <a:t>some</a:t>
            </a:r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559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sininen" preserve="1" userDrawn="1">
  <p:cSld name="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6460D66B-6E51-6FDF-D981-ABB668FF8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36194" y="0"/>
            <a:ext cx="2548020" cy="6858000"/>
            <a:chOff x="963619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15" name="Ryhmä 14">
              <a:extLst>
                <a:ext uri="{FF2B5EF4-FFF2-40B4-BE49-F238E27FC236}">
                  <a16:creationId xmlns:a16="http://schemas.microsoft.com/office/drawing/2014/main" id="{AB624DEC-2732-7717-5E45-E5C24426D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3619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gradFill flip="none" rotWithShape="1">
                  <a:gsLst>
                    <a:gs pos="27000">
                      <a:schemeClr val="tx2"/>
                    </a:gs>
                    <a:gs pos="100000">
                      <a:schemeClr val="accent1"/>
                    </a:gs>
                  </a:gsLst>
                  <a:lin ang="0" scaled="0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0441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vihrea" preserve="1" userDrawn="1">
  <p:cSld name="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FE12A800-B557-2BF7-459A-AE820A38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45719" y="0"/>
            <a:ext cx="2548020" cy="6858000"/>
            <a:chOff x="9645719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AE4EC138-9B2A-E5AC-E31B-690AB90F5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45719" y="0"/>
              <a:ext cx="2548020" cy="6858000"/>
              <a:chOff x="9645719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45719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100000">
                    <a:schemeClr val="bg2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7717698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aripalkki_teksti_pinkki" preserve="1" userDrawn="1">
  <p:cSld name="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8029575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8029576" cy="416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E58E1E22-330C-39F9-E7F4-1D54989B9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55244" y="0"/>
            <a:ext cx="2548020" cy="6858000"/>
            <a:chOff x="9655244" y="0"/>
            <a:chExt cx="2548020" cy="6858000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F3ED7395-83A3-3DD8-B91B-C6FD2DD51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77226" y="292735"/>
              <a:ext cx="1833562" cy="1571625"/>
            </a:xfrm>
            <a:prstGeom prst="rect">
              <a:avLst/>
            </a:prstGeom>
          </p:spPr>
        </p:pic>
        <p:grpSp>
          <p:nvGrpSpPr>
            <p:cNvPr id="3" name="Ryhmä 2">
              <a:extLst>
                <a:ext uri="{FF2B5EF4-FFF2-40B4-BE49-F238E27FC236}">
                  <a16:creationId xmlns:a16="http://schemas.microsoft.com/office/drawing/2014/main" id="{6B19C80A-C58F-C557-85A0-970857495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9655244" y="0"/>
              <a:ext cx="2548020" cy="6858000"/>
              <a:chOff x="9636194" y="0"/>
              <a:chExt cx="2548020" cy="6858000"/>
            </a:xfrm>
          </p:grpSpPr>
          <p:sp>
            <p:nvSpPr>
              <p:cNvPr id="9" name="Suorakulmio 8">
                <a:extLst>
                  <a:ext uri="{FF2B5EF4-FFF2-40B4-BE49-F238E27FC236}">
                    <a16:creationId xmlns:a16="http://schemas.microsoft.com/office/drawing/2014/main" id="{9B5879DD-5458-8E90-5B78-B61A4B3E2A3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9636194" y="0"/>
                <a:ext cx="2548020" cy="6858000"/>
              </a:xfrm>
              <a:custGeom>
                <a:avLst/>
                <a:gdLst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0 w 2246811"/>
                  <a:gd name="connsiteY3" fmla="*/ 6858000 h 6858000"/>
                  <a:gd name="connsiteX4" fmla="*/ 0 w 2246811"/>
                  <a:gd name="connsiteY4" fmla="*/ 0 h 6858000"/>
                  <a:gd name="connsiteX0" fmla="*/ 0 w 2246811"/>
                  <a:gd name="connsiteY0" fmla="*/ 0 h 6858000"/>
                  <a:gd name="connsiteX1" fmla="*/ 2246811 w 2246811"/>
                  <a:gd name="connsiteY1" fmla="*/ 0 h 6858000"/>
                  <a:gd name="connsiteX2" fmla="*/ 2246811 w 2246811"/>
                  <a:gd name="connsiteY2" fmla="*/ 6858000 h 6858000"/>
                  <a:gd name="connsiteX3" fmla="*/ 627017 w 2246811"/>
                  <a:gd name="connsiteY3" fmla="*/ 6858000 h 6858000"/>
                  <a:gd name="connsiteX4" fmla="*/ 0 w 2246811"/>
                  <a:gd name="connsiteY4" fmla="*/ 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6811" h="6858000">
                    <a:moveTo>
                      <a:pt x="0" y="0"/>
                    </a:moveTo>
                    <a:lnTo>
                      <a:pt x="2246811" y="0"/>
                    </a:lnTo>
                    <a:lnTo>
                      <a:pt x="2246811" y="6858000"/>
                    </a:lnTo>
                    <a:lnTo>
                      <a:pt x="627017" y="685800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99500">
                    <a:srgbClr val="E50083"/>
                  </a:gs>
                  <a:gs pos="99000">
                    <a:schemeClr val="accent5">
                      <a:alpha val="72000"/>
                    </a:schemeClr>
                  </a:gs>
                  <a:gs pos="0">
                    <a:schemeClr val="accent5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14" name="Picture 3">
                <a:extLst>
                  <a:ext uri="{FF2B5EF4-FFF2-40B4-BE49-F238E27FC236}">
                    <a16:creationId xmlns:a16="http://schemas.microsoft.com/office/drawing/2014/main" id="{66BB957A-A95B-0424-ED14-DE7325DA53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7462" y="292735"/>
                <a:ext cx="1833562" cy="157162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7237598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kaksi_kuvaa" preserve="1" userDrawn="1">
  <p:cSld name="teksti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057776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9" y="1813968"/>
            <a:ext cx="4371975" cy="4160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525CEE5C-0ABB-5FAD-CD62-63A0C7F3CDC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92400" y="0"/>
            <a:ext cx="6399600" cy="34236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600" h="3440325">
                <a:moveTo>
                  <a:pt x="581025" y="0"/>
                </a:moveTo>
                <a:lnTo>
                  <a:pt x="6399600" y="9525"/>
                </a:lnTo>
                <a:lnTo>
                  <a:pt x="6399600" y="3440325"/>
                </a:lnTo>
                <a:lnTo>
                  <a:pt x="0" y="3440325"/>
                </a:lnTo>
                <a:lnTo>
                  <a:pt x="581025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</p:txBody>
      </p:sp>
      <p:sp>
        <p:nvSpPr>
          <p:cNvPr id="11" name="Kuvan paikkamerkki 6">
            <a:extLst>
              <a:ext uri="{FF2B5EF4-FFF2-40B4-BE49-F238E27FC236}">
                <a16:creationId xmlns:a16="http://schemas.microsoft.com/office/drawing/2014/main" id="{16011C4F-724D-8760-175C-BBD6FF19F17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11374" y="3456000"/>
            <a:ext cx="6980625" cy="3420000"/>
          </a:xfrm>
          <a:custGeom>
            <a:avLst/>
            <a:gdLst>
              <a:gd name="connsiteX0" fmla="*/ 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0 w 6399600"/>
              <a:gd name="connsiteY4" fmla="*/ 0 h 3430800"/>
              <a:gd name="connsiteX0" fmla="*/ 504825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504825 w 6399600"/>
              <a:gd name="connsiteY4" fmla="*/ 0 h 3430800"/>
              <a:gd name="connsiteX0" fmla="*/ 581025 w 6399600"/>
              <a:gd name="connsiteY0" fmla="*/ 0 h 3440325"/>
              <a:gd name="connsiteX1" fmla="*/ 6399600 w 6399600"/>
              <a:gd name="connsiteY1" fmla="*/ 9525 h 3440325"/>
              <a:gd name="connsiteX2" fmla="*/ 6399600 w 6399600"/>
              <a:gd name="connsiteY2" fmla="*/ 3440325 h 3440325"/>
              <a:gd name="connsiteX3" fmla="*/ 0 w 6399600"/>
              <a:gd name="connsiteY3" fmla="*/ 3440325 h 3440325"/>
              <a:gd name="connsiteX4" fmla="*/ 581025 w 6399600"/>
              <a:gd name="connsiteY4" fmla="*/ 0 h 3440325"/>
              <a:gd name="connsiteX0" fmla="*/ 19050 w 6399600"/>
              <a:gd name="connsiteY0" fmla="*/ 0 h 3430800"/>
              <a:gd name="connsiteX1" fmla="*/ 6399600 w 6399600"/>
              <a:gd name="connsiteY1" fmla="*/ 0 h 3430800"/>
              <a:gd name="connsiteX2" fmla="*/ 6399600 w 6399600"/>
              <a:gd name="connsiteY2" fmla="*/ 3430800 h 3430800"/>
              <a:gd name="connsiteX3" fmla="*/ 0 w 6399600"/>
              <a:gd name="connsiteY3" fmla="*/ 3430800 h 3430800"/>
              <a:gd name="connsiteX4" fmla="*/ 19050 w 6399600"/>
              <a:gd name="connsiteY4" fmla="*/ 0 h 3430800"/>
              <a:gd name="connsiteX0" fmla="*/ 600075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600075 w 6980625"/>
              <a:gd name="connsiteY4" fmla="*/ 0 h 3430800"/>
              <a:gd name="connsiteX0" fmla="*/ 579979 w 6980625"/>
              <a:gd name="connsiteY0" fmla="*/ 0 h 3430800"/>
              <a:gd name="connsiteX1" fmla="*/ 6980625 w 6980625"/>
              <a:gd name="connsiteY1" fmla="*/ 0 h 3430800"/>
              <a:gd name="connsiteX2" fmla="*/ 6980625 w 6980625"/>
              <a:gd name="connsiteY2" fmla="*/ 3430800 h 3430800"/>
              <a:gd name="connsiteX3" fmla="*/ 0 w 6980625"/>
              <a:gd name="connsiteY3" fmla="*/ 3421275 h 3430800"/>
              <a:gd name="connsiteX4" fmla="*/ 579979 w 6980625"/>
              <a:gd name="connsiteY4" fmla="*/ 0 h 343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0625" h="3430800">
                <a:moveTo>
                  <a:pt x="579979" y="0"/>
                </a:moveTo>
                <a:lnTo>
                  <a:pt x="6980625" y="0"/>
                </a:lnTo>
                <a:lnTo>
                  <a:pt x="6980625" y="3430800"/>
                </a:lnTo>
                <a:lnTo>
                  <a:pt x="0" y="3421275"/>
                </a:lnTo>
                <a:lnTo>
                  <a:pt x="579979" y="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5AF"/>
              </a:buClr>
              <a:buSzTx/>
              <a:buFontTx/>
              <a:buNone/>
              <a:tabLst/>
              <a:defRPr/>
            </a:pPr>
            <a:r>
              <a:rPr lang="fi-FI"/>
              <a:t>Lisää kuva kuvagalleriasta, Väylän kuvapankista tai omista tiedostoista</a:t>
            </a:r>
            <a:endParaRPr lang="en-US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60115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dia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90688"/>
            <a:ext cx="5067300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Tekstin paikkamerkki 6">
            <a:extLst>
              <a:ext uri="{FF2B5EF4-FFF2-40B4-BE49-F238E27FC236}">
                <a16:creationId xmlns:a16="http://schemas.microsoft.com/office/drawing/2014/main" id="{9952975F-EC22-4458-763E-93FFB9184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76950" y="1690688"/>
            <a:ext cx="5067300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7595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_graafi" preserve="1" userDrawn="1">
  <p:cSld name="teksti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5AEEA0D-4DDB-7C80-D5A9-2BC0F6746B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775860"/>
            <a:ext cx="2486025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95674" y="1776413"/>
            <a:ext cx="8373600" cy="4161048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16558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Kaavion paikkamerkki 9">
            <a:extLst>
              <a:ext uri="{FF2B5EF4-FFF2-40B4-BE49-F238E27FC236}">
                <a16:creationId xmlns:a16="http://schemas.microsoft.com/office/drawing/2014/main" id="{CFB0F0F9-2B0C-1D59-6D78-D7BEBF88F50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6413"/>
            <a:ext cx="11031074" cy="4172400"/>
          </a:xfrm>
        </p:spPr>
        <p:txBody>
          <a:bodyPr/>
          <a:lstStyle/>
          <a:p>
            <a:r>
              <a:rPr lang="en-US"/>
              <a:t>Click icon to add chart</a:t>
            </a:r>
            <a:endParaRPr lang="fi-FI"/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18262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sininen" preserve="1" userDrawn="1">
  <p:cSld name="levea_varipalkki_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7"/>
            <a:ext cx="4998825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E83F3351-3664-E6F2-DD7C-91425A80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14701" y="0"/>
            <a:ext cx="6174000" cy="6872927"/>
            <a:chOff x="6014701" y="0"/>
            <a:chExt cx="6174000" cy="6872927"/>
          </a:xfrm>
        </p:grpSpPr>
        <p:sp>
          <p:nvSpPr>
            <p:cNvPr id="9" name="Suorakulmio 8" descr="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14701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27000">
                  <a:schemeClr val="tx2"/>
                </a:gs>
                <a:gs pos="100000">
                  <a:schemeClr val="accent1"/>
                </a:gs>
              </a:gsLst>
              <a:lin ang="0" scaled="0"/>
            </a:gradFill>
            <a:ln>
              <a:gradFill flip="none" rotWithShape="1">
                <a:gsLst>
                  <a:gs pos="27000">
                    <a:schemeClr val="tx2"/>
                  </a:gs>
                  <a:gs pos="100000">
                    <a:schemeClr val="accent1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5953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siv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6FD0F8-8C5B-0C65-502E-3ACAC9A66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7AED6A-1B97-C622-1E10-035CE34A0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00" y="2772000"/>
            <a:ext cx="7920000" cy="2268000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fi-FI" noProof="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C5C4ED0-4811-7AA3-A67F-3AC1E80D6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000" y="5400000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fi-FI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909EEF-A8D0-E8BE-D01F-29303BD22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4141" y="632555"/>
            <a:ext cx="6022848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9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vihrea" preserve="1" userDrawn="1">
  <p:cSld name="levea_varipalkki_teksti_vih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591FEF7D-CAD8-A887-CD45-EA3B051F0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 descr="Logo&#10;&#10;Description automatically generated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bg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563913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vea_varipalkki_teksti_pinkki" preserve="1" userDrawn="1">
  <p:cSld name="levea_varipalkki_teksti_pin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998823" cy="1325563"/>
          </a:xfrm>
        </p:spPr>
        <p:txBody>
          <a:bodyPr>
            <a:normAutofit/>
          </a:bodyPr>
          <a:lstStyle>
            <a:lvl1pPr>
              <a:defRPr sz="32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289C589-D0B7-CF7C-D481-B7C91F629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198" y="1813968"/>
            <a:ext cx="4998825" cy="416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0FF513F4-A0EE-7D01-E70F-9949F2BAC684}"/>
              </a:ext>
            </a:extLst>
          </p:cNvPr>
          <p:cNvGrpSpPr/>
          <p:nvPr userDrawn="1"/>
        </p:nvGrpSpPr>
        <p:grpSpPr>
          <a:xfrm>
            <a:off x="6024226" y="0"/>
            <a:ext cx="6174000" cy="6872927"/>
            <a:chOff x="6024226" y="0"/>
            <a:chExt cx="6174000" cy="6872927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9B5879DD-5458-8E90-5B78-B61A4B3E2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024226" y="0"/>
              <a:ext cx="6174000" cy="6872927"/>
            </a:xfrm>
            <a:custGeom>
              <a:avLst/>
              <a:gdLst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0 w 2246811"/>
                <a:gd name="connsiteY3" fmla="*/ 6858000 h 6858000"/>
                <a:gd name="connsiteX4" fmla="*/ 0 w 2246811"/>
                <a:gd name="connsiteY4" fmla="*/ 0 h 6858000"/>
                <a:gd name="connsiteX0" fmla="*/ 0 w 2246811"/>
                <a:gd name="connsiteY0" fmla="*/ 0 h 6858000"/>
                <a:gd name="connsiteX1" fmla="*/ 2246811 w 2246811"/>
                <a:gd name="connsiteY1" fmla="*/ 0 h 6858000"/>
                <a:gd name="connsiteX2" fmla="*/ 2246811 w 2246811"/>
                <a:gd name="connsiteY2" fmla="*/ 6858000 h 6858000"/>
                <a:gd name="connsiteX3" fmla="*/ 627017 w 2246811"/>
                <a:gd name="connsiteY3" fmla="*/ 6858000 h 6858000"/>
                <a:gd name="connsiteX4" fmla="*/ 0 w 2246811"/>
                <a:gd name="connsiteY4" fmla="*/ 0 h 6858000"/>
                <a:gd name="connsiteX0" fmla="*/ 0 w 1657542"/>
                <a:gd name="connsiteY0" fmla="*/ 28575 h 6858000"/>
                <a:gd name="connsiteX1" fmla="*/ 1657542 w 1657542"/>
                <a:gd name="connsiteY1" fmla="*/ 0 h 6858000"/>
                <a:gd name="connsiteX2" fmla="*/ 1657542 w 1657542"/>
                <a:gd name="connsiteY2" fmla="*/ 6858000 h 6858000"/>
                <a:gd name="connsiteX3" fmla="*/ 37748 w 1657542"/>
                <a:gd name="connsiteY3" fmla="*/ 6858000 h 6858000"/>
                <a:gd name="connsiteX4" fmla="*/ 0 w 1657542"/>
                <a:gd name="connsiteY4" fmla="*/ 28575 h 6858000"/>
                <a:gd name="connsiteX0" fmla="*/ 717903 w 2375445"/>
                <a:gd name="connsiteY0" fmla="*/ 28575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28575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717903 w 2375445"/>
                <a:gd name="connsiteY0" fmla="*/ 0 h 6867525"/>
                <a:gd name="connsiteX1" fmla="*/ 2375445 w 2375445"/>
                <a:gd name="connsiteY1" fmla="*/ 0 h 6867525"/>
                <a:gd name="connsiteX2" fmla="*/ 2375445 w 2375445"/>
                <a:gd name="connsiteY2" fmla="*/ 6858000 h 6867525"/>
                <a:gd name="connsiteX3" fmla="*/ 0 w 2375445"/>
                <a:gd name="connsiteY3" fmla="*/ 6867525 h 6867525"/>
                <a:gd name="connsiteX4" fmla="*/ 717903 w 2375445"/>
                <a:gd name="connsiteY4" fmla="*/ 0 h 6867525"/>
                <a:gd name="connsiteX0" fmla="*/ 472365 w 2375445"/>
                <a:gd name="connsiteY0" fmla="*/ 0 h 6886575"/>
                <a:gd name="connsiteX1" fmla="*/ 2375445 w 2375445"/>
                <a:gd name="connsiteY1" fmla="*/ 19050 h 6886575"/>
                <a:gd name="connsiteX2" fmla="*/ 2375445 w 2375445"/>
                <a:gd name="connsiteY2" fmla="*/ 6877050 h 6886575"/>
                <a:gd name="connsiteX3" fmla="*/ 0 w 2375445"/>
                <a:gd name="connsiteY3" fmla="*/ 6886575 h 6886575"/>
                <a:gd name="connsiteX4" fmla="*/ 472365 w 2375445"/>
                <a:gd name="connsiteY4" fmla="*/ 0 h 6886575"/>
                <a:gd name="connsiteX0" fmla="*/ 474991 w 2375445"/>
                <a:gd name="connsiteY0" fmla="*/ 0 h 6872927"/>
                <a:gd name="connsiteX1" fmla="*/ 2375445 w 2375445"/>
                <a:gd name="connsiteY1" fmla="*/ 5402 h 6872927"/>
                <a:gd name="connsiteX2" fmla="*/ 2375445 w 2375445"/>
                <a:gd name="connsiteY2" fmla="*/ 6863402 h 6872927"/>
                <a:gd name="connsiteX3" fmla="*/ 0 w 2375445"/>
                <a:gd name="connsiteY3" fmla="*/ 6872927 h 6872927"/>
                <a:gd name="connsiteX4" fmla="*/ 474991 w 2375445"/>
                <a:gd name="connsiteY4" fmla="*/ 0 h 6872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5445" h="6872927">
                  <a:moveTo>
                    <a:pt x="474991" y="0"/>
                  </a:moveTo>
                  <a:lnTo>
                    <a:pt x="2375445" y="5402"/>
                  </a:lnTo>
                  <a:lnTo>
                    <a:pt x="2375445" y="6863402"/>
                  </a:lnTo>
                  <a:lnTo>
                    <a:pt x="0" y="6872927"/>
                  </a:lnTo>
                  <a:lnTo>
                    <a:pt x="474991" y="0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accent5">
                    <a:alpha val="63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6BB957A-A95B-0424-ED14-DE7325DA5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462" y="292735"/>
              <a:ext cx="1833562" cy="1571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623158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tsikko ja sisältö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5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7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21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</p:spTree>
    <p:extLst>
      <p:ext uri="{BB962C8B-B14F-4D97-AF65-F5344CB8AC3E}">
        <p14:creationId xmlns:p14="http://schemas.microsoft.com/office/powerpoint/2010/main" val="1197171661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sityksen loppudia">
            <a:extLst>
              <a:ext uri="{FF2B5EF4-FFF2-40B4-BE49-F238E27FC236}">
                <a16:creationId xmlns:a16="http://schemas.microsoft.com/office/drawing/2014/main" id="{8011D531-C477-E90E-BB81-1C49976BFEA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2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and_content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399612" cy="1325563"/>
          </a:xfrm>
        </p:spPr>
        <p:txBody>
          <a:bodyPr>
            <a:normAutofit/>
          </a:bodyPr>
          <a:lstStyle>
            <a:lvl1pPr>
              <a:defRPr sz="3600" b="1" i="0" baseline="0"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eukarelialogoplaceholder"/>
          <p:cNvSpPr txBox="1"/>
          <p:nvPr userDrawn="1"/>
        </p:nvSpPr>
        <p:spPr>
          <a:xfrm>
            <a:off x="864000" y="6002532"/>
            <a:ext cx="1115988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4" name="eulogotenplaceholder"/>
          <p:cNvSpPr txBox="1"/>
          <p:nvPr userDrawn="1"/>
        </p:nvSpPr>
        <p:spPr>
          <a:xfrm>
            <a:off x="864000" y="6228000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8" name="eulogoplaceholder"/>
          <p:cNvSpPr txBox="1"/>
          <p:nvPr userDrawn="1"/>
        </p:nvSpPr>
        <p:spPr>
          <a:xfrm>
            <a:off x="864000" y="5983065"/>
            <a:ext cx="3960000" cy="45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sp>
        <p:nvSpPr>
          <p:cNvPr id="19" name="eufinancelogoplaceholder"/>
          <p:cNvSpPr txBox="1"/>
          <p:nvPr userDrawn="1"/>
        </p:nvSpPr>
        <p:spPr>
          <a:xfrm>
            <a:off x="864000" y="6228000"/>
            <a:ext cx="3379905" cy="375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i-FI" sz="1400" b="1" baseline="30000">
              <a:solidFill>
                <a:srgbClr val="000000"/>
              </a:solidFill>
              <a:latin typeface="Felbridge Pro"/>
              <a:cs typeface="Felbridge Pro"/>
            </a:endParaRP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21EF0740-5842-4D4A-BA64-488A09065B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000" y="349200"/>
            <a:ext cx="1728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28672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87025" cy="4010025"/>
          </a:xfrm>
        </p:spPr>
        <p:txBody>
          <a:bodyPr/>
          <a:lstStyle>
            <a:lvl1pPr>
              <a:defRPr sz="24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 rot="10800000">
            <a:off x="0" y="6737350"/>
            <a:ext cx="12192000" cy="120650"/>
          </a:xfrm>
          <a:prstGeom prst="rect">
            <a:avLst/>
          </a:prstGeom>
          <a:gradFill flip="none" rotWithShape="0">
            <a:gsLst>
              <a:gs pos="100000">
                <a:srgbClr val="0463AF"/>
              </a:gs>
              <a:gs pos="78000">
                <a:srgbClr val="0070C0"/>
              </a:gs>
              <a:gs pos="47000">
                <a:srgbClr val="00B0F0"/>
              </a:gs>
              <a:gs pos="0">
                <a:srgbClr val="00B0CC">
                  <a:lumMod val="100000"/>
                </a:srgbClr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399097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1.2.2019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5234" y="6356350"/>
            <a:ext cx="51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62855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F3DC50-6803-6403-EA42-AFF19F751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4166096-0499-6EEB-71EE-1737CA712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AFEED42-90BA-7E93-3A6D-418A2FCE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E2A2C3-FCD3-A1CF-460E-FD9608AF8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1B8AAE1-85D5-3CE2-FB03-DE1D37068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4A4-CD41-44E4-B477-FA7A5EB8FEF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318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F2A8C-C2DF-2649-4328-00B4D7D047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8200" y="1775861"/>
            <a:ext cx="11031074" cy="417295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00"/>
              </a:spcBef>
              <a:defRPr sz="1600"/>
            </a:lvl1pPr>
            <a:lvl2pPr>
              <a:lnSpc>
                <a:spcPct val="100000"/>
              </a:lnSpc>
              <a:spcBef>
                <a:spcPts val="100"/>
              </a:spcBef>
              <a:defRPr sz="1600"/>
            </a:lvl2pPr>
            <a:lvl3pPr>
              <a:lnSpc>
                <a:spcPct val="100000"/>
              </a:lnSpc>
              <a:spcBef>
                <a:spcPts val="100"/>
              </a:spcBef>
              <a:defRPr sz="1600"/>
            </a:lvl3pPr>
            <a:lvl4pPr>
              <a:lnSpc>
                <a:spcPct val="100000"/>
              </a:lnSpc>
              <a:spcBef>
                <a:spcPts val="100"/>
              </a:spcBef>
              <a:defRPr sz="1600"/>
            </a:lvl4pPr>
            <a:lvl5pPr>
              <a:lnSpc>
                <a:spcPct val="100000"/>
              </a:lnSpc>
              <a:spcBef>
                <a:spcPts val="1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A08C71-DAD5-0172-0B72-20CFAEED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40000" cy="1325563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9" name="Picture 10" descr="Väyläviraston logo">
            <a:extLst>
              <a:ext uri="{FF2B5EF4-FFF2-40B4-BE49-F238E27FC236}">
                <a16:creationId xmlns:a16="http://schemas.microsoft.com/office/drawing/2014/main" id="{6FCB4996-D36E-B9B0-A1BC-A9C9A5303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469" y="381235"/>
            <a:ext cx="1673549" cy="1394625"/>
          </a:xfrm>
          <a:prstGeom prst="rect">
            <a:avLst/>
          </a:prstGeom>
        </p:spPr>
      </p:pic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EA835E9-4402-B8D6-CFD0-FE95BCF03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51763B4-3AB0-D798-5E70-4059FC8AA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50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36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6FD0F8-8C5B-0C65-502E-3ACAC9A66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0"/>
            <a:ext cx="53721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465D80-04AA-0E2E-8F8E-B154F3104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8000" y="2772000"/>
            <a:ext cx="7920000" cy="2268000"/>
          </a:xfrm>
        </p:spPr>
        <p:txBody>
          <a:bodyPr anchor="b"/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fi-FI" noProof="0"/>
              <a:t>Muokkaa ots. perustyyl. napsautt.</a:t>
            </a:r>
            <a:endParaRPr lang="en-GB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EF85BA-B76F-A15B-14E8-90F0DE066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8000" y="5400000"/>
            <a:ext cx="8820000" cy="1080000"/>
          </a:xfrm>
        </p:spPr>
        <p:txBody>
          <a:bodyPr/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21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  <a:endParaRPr lang="en-GB" noProof="0" dirty="0"/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D3709BFE-850F-520E-4B28-E759E820A9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72810" y="632555"/>
            <a:ext cx="4620210" cy="15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0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ai nosto">
    <p:bg>
      <p:bgPr>
        <a:solidFill>
          <a:srgbClr val="DCE6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DC208-0BC6-4780-8569-0CCC5C8B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296000"/>
            <a:ext cx="7920000" cy="4320000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1212A6-DA8E-4A60-A5F2-8DAE3B39E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23478-DA28-499F-9E3A-7BF7C64EAE2D}" type="datetime1">
              <a:rPr lang="fi-FI" smtClean="0"/>
              <a:t>15.10.2025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6CB0-43A1-4E89-83D2-9E67BAD6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2AEE1E-B285-4162-ABF0-E898A0AD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827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 yhdessä palst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868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ksti kahdessa palstas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C131E-54B4-2FCA-A018-123287099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0"/>
            <a:ext cx="1574800" cy="1765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4000"/>
            <a:ext cx="5040000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B41620-2747-4431-09FA-E6F2B5A08B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8118" y="1944000"/>
            <a:ext cx="5040000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6811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eksti kahdessa palstassa ilman log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4000"/>
            <a:ext cx="10800000" cy="972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4000"/>
            <a:ext cx="5040000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B41620-2747-4431-09FA-E6F2B5A08B2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8118" y="1944000"/>
            <a:ext cx="5040000" cy="4320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996DCA-8E68-4F4A-A4A6-ACE6BC7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DC7B94-042D-44C2-B7B2-1128AAF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F758F-2E86-4270-85EA-931D55C9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888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B878-8E84-426A-BEF0-AF1AAFA1F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4000"/>
            <a:ext cx="3910080" cy="9720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GB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051437C-0EF8-B095-CBD9-7E4DDA75F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0" y="0"/>
            <a:ext cx="1574800" cy="1765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B6CAA-4767-42B4-A19C-0CFD9AFC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947545"/>
            <a:ext cx="391008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C2E2FDD9-0011-0032-9633-BE02FF653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7815" y="0"/>
            <a:ext cx="7354186" cy="6858000"/>
          </a:xfrm>
          <a:custGeom>
            <a:avLst/>
            <a:gdLst>
              <a:gd name="connsiteX0" fmla="*/ 0 w 7354186"/>
              <a:gd name="connsiteY0" fmla="*/ 0 h 6858000"/>
              <a:gd name="connsiteX1" fmla="*/ 5802099 w 7354186"/>
              <a:gd name="connsiteY1" fmla="*/ 0 h 6858000"/>
              <a:gd name="connsiteX2" fmla="*/ 5804765 w 7354186"/>
              <a:gd name="connsiteY2" fmla="*/ 9793 h 6858000"/>
              <a:gd name="connsiteX3" fmla="*/ 7247029 w 7354186"/>
              <a:gd name="connsiteY3" fmla="*/ 1694849 h 6858000"/>
              <a:gd name="connsiteX4" fmla="*/ 7354186 w 7354186"/>
              <a:gd name="connsiteY4" fmla="*/ 1751168 h 6858000"/>
              <a:gd name="connsiteX5" fmla="*/ 7354186 w 7354186"/>
              <a:gd name="connsiteY5" fmla="*/ 6858000 h 6858000"/>
              <a:gd name="connsiteX6" fmla="*/ 0 w 735418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54186" h="6858000">
                <a:moveTo>
                  <a:pt x="0" y="0"/>
                </a:moveTo>
                <a:lnTo>
                  <a:pt x="5802099" y="0"/>
                </a:lnTo>
                <a:lnTo>
                  <a:pt x="5804765" y="9793"/>
                </a:lnTo>
                <a:cubicBezTo>
                  <a:pt x="6032720" y="684081"/>
                  <a:pt x="6585722" y="1325209"/>
                  <a:pt x="7247029" y="1694849"/>
                </a:cubicBezTo>
                <a:lnTo>
                  <a:pt x="7354186" y="1751168"/>
                </a:lnTo>
                <a:lnTo>
                  <a:pt x="73541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i-FI"/>
              <a:t>Lisää kuva napsauttamalla kuvaketta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864D02-53F0-4486-B049-31DC6463E2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DB47B6-BF84-4E39-AA00-9C0461835F5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4E2ED4-F2BA-451D-9887-4EFA69071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074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BCEDC-5BF0-4641-B029-97A0073B2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4000"/>
            <a:ext cx="9720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58EF0-5CC6-4362-996D-AE27B9C25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944000"/>
            <a:ext cx="972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FC8207-E1E1-4120-A9AA-730F0E3F9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000" y="6436659"/>
            <a:ext cx="900000" cy="284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rgbClr val="001E8C"/>
                </a:solidFill>
              </a:defRPr>
            </a:lvl1pPr>
          </a:lstStyle>
          <a:p>
            <a:fld id="{0FDCCCBD-B374-4443-A24D-873D36FE266E}" type="datetime1">
              <a:rPr lang="fi-FI" smtClean="0"/>
              <a:t>15.10.2025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C7E16-846E-4C51-8A54-1FE93AAD5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0" y="6436659"/>
            <a:ext cx="4114800" cy="284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100">
                <a:solidFill>
                  <a:srgbClr val="001E8C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91B797-1514-4178-B4AD-AFE930D23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2000" y="6436659"/>
            <a:ext cx="720000" cy="284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100">
                <a:solidFill>
                  <a:srgbClr val="001E8C"/>
                </a:solidFill>
              </a:defRPr>
            </a:lvl1pPr>
          </a:lstStyle>
          <a:p>
            <a:fld id="{31160B98-140E-4345-B1A3-2A7247C42973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35BBC1-5B60-99FB-74A3-96388800E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0"/>
            <a:ext cx="2057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5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49" r:id="rId3"/>
    <p:sldLayoutId id="2147483670" r:id="rId4"/>
    <p:sldLayoutId id="2147483651" r:id="rId5"/>
    <p:sldLayoutId id="2147483650" r:id="rId6"/>
    <p:sldLayoutId id="2147483662" r:id="rId7"/>
    <p:sldLayoutId id="2147483671" r:id="rId8"/>
    <p:sldLayoutId id="2147483661" r:id="rId9"/>
    <p:sldLayoutId id="2147483664" r:id="rId10"/>
    <p:sldLayoutId id="2147483666" r:id="rId11"/>
    <p:sldLayoutId id="2147483665" r:id="rId12"/>
    <p:sldLayoutId id="214748366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2000"/>
        </a:lnSpc>
        <a:spcBef>
          <a:spcPts val="14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216000" algn="l" defTabSz="914400" rtl="0" eaLnBrk="1" latinLnBrk="0" hangingPunct="1">
        <a:lnSpc>
          <a:spcPct val="92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16000" algn="l" defTabSz="914400" rtl="0" eaLnBrk="1" latinLnBrk="0" hangingPunct="1">
        <a:lnSpc>
          <a:spcPct val="92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16000" algn="l" defTabSz="914400" rtl="0" eaLnBrk="1" latinLnBrk="0" hangingPunct="1">
        <a:lnSpc>
          <a:spcPct val="92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2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00350" y="6356350"/>
            <a:ext cx="2212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Joonas Tielinen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175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/>
              <a:t>6.2.2023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49" y="6356350"/>
            <a:ext cx="561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BD4A0EF-951A-4343-A672-F31B58E682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7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50000"/>
        </a:lnSpc>
        <a:spcBef>
          <a:spcPts val="1000"/>
        </a:spcBef>
        <a:buClr>
          <a:srgbClr val="0065AF"/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4400" algn="l" defTabSz="914400" rtl="0" eaLnBrk="1" latinLnBrk="0" hangingPunct="1">
        <a:lnSpc>
          <a:spcPct val="150000"/>
        </a:lnSpc>
        <a:spcBef>
          <a:spcPts val="500"/>
        </a:spcBef>
        <a:buClr>
          <a:srgbClr val="0065AF"/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00" indent="-172800" algn="l" defTabSz="914400" rtl="0" eaLnBrk="1" latinLnBrk="0" hangingPunct="1">
        <a:lnSpc>
          <a:spcPct val="15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72800" algn="l" defTabSz="914400" rtl="0" eaLnBrk="1" latinLnBrk="0" hangingPunct="1">
        <a:lnSpc>
          <a:spcPct val="15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72800" algn="l" defTabSz="914400" rtl="0" eaLnBrk="1" latinLnBrk="0" hangingPunct="1">
        <a:lnSpc>
          <a:spcPct val="150000"/>
        </a:lnSpc>
        <a:spcBef>
          <a:spcPts val="500"/>
        </a:spcBef>
        <a:buClr>
          <a:srgbClr val="0065AF"/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4EA2D-543A-3743-3105-204EDCEEE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810" y="2167404"/>
            <a:ext cx="6065892" cy="2268000"/>
          </a:xfrm>
        </p:spPr>
        <p:txBody>
          <a:bodyPr/>
          <a:lstStyle/>
          <a:p>
            <a:r>
              <a:rPr lang="fi-FI" sz="6000" dirty="0"/>
              <a:t>Vahva infra kantaa arjessa ja kriiseissä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F51F629-E757-EA18-30FD-94B567292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23" y="5296483"/>
            <a:ext cx="6754047" cy="1080000"/>
          </a:xfrm>
        </p:spPr>
        <p:txBody>
          <a:bodyPr/>
          <a:lstStyle/>
          <a:p>
            <a:r>
              <a:rPr lang="fi-FI" sz="2800" dirty="0"/>
              <a:t>Hämeenlinnan Paasikiviseura 13.10.2025</a:t>
            </a:r>
          </a:p>
          <a:p>
            <a:r>
              <a:rPr lang="fi-FI" sz="2800" dirty="0"/>
              <a:t>Liikenne- ja viestintäministeri Lulu Ranne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C951ADB-50B8-04A8-BF1D-0CF8DC36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070" y="-2751"/>
            <a:ext cx="5299930" cy="686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7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4484DC-F563-5031-F259-ECF4844D8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136525"/>
            <a:ext cx="4602145" cy="4755986"/>
          </a:xfrm>
        </p:spPr>
        <p:txBody>
          <a:bodyPr/>
          <a:lstStyle/>
          <a:p>
            <a:r>
              <a:rPr lang="fi-FI" sz="3600" dirty="0"/>
              <a:t>Ilmatieteenlaitos </a:t>
            </a:r>
            <a:br>
              <a:rPr lang="fi-FI" sz="3600" dirty="0"/>
            </a:br>
            <a:r>
              <a:rPr lang="fi-FI" sz="3600" dirty="0"/>
              <a:t>on vahva turvallisuudentekijä</a:t>
            </a:r>
            <a:br>
              <a:rPr lang="fi-FI" sz="3600" dirty="0"/>
            </a:br>
            <a:br>
              <a:rPr lang="fi-FI" sz="3600" dirty="0"/>
            </a:br>
            <a:r>
              <a:rPr lang="fi-FI" sz="3600" b="0" dirty="0"/>
              <a:t>- </a:t>
            </a:r>
            <a:r>
              <a:rPr lang="fi-FI" sz="3200" b="0" dirty="0"/>
              <a:t>Avaruustilannekeskus,</a:t>
            </a:r>
            <a:br>
              <a:rPr lang="fi-FI" sz="3200" b="0" dirty="0"/>
            </a:br>
            <a:r>
              <a:rPr lang="fi-FI" sz="3200" b="0" dirty="0"/>
              <a:t>satelliittitoiminta, NATO, PV, </a:t>
            </a:r>
            <a:r>
              <a:rPr lang="fi-FI" sz="3200" b="0" dirty="0" err="1"/>
              <a:t>droonit</a:t>
            </a:r>
            <a:r>
              <a:rPr lang="fi-FI" sz="3200" b="0" dirty="0"/>
              <a:t>, ohjukset, jäänmurto.</a:t>
            </a:r>
            <a:br>
              <a:rPr lang="fi-FI" sz="3200" b="0" dirty="0"/>
            </a:br>
            <a:br>
              <a:rPr lang="fi-FI" sz="3200" b="0" dirty="0"/>
            </a:br>
            <a:r>
              <a:rPr lang="fi-FI" sz="3200" b="0" dirty="0"/>
              <a:t>- Sääennusteet siviileille, ammattilaisille ja viranomaisille</a:t>
            </a:r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6A8A67D7-3D5A-62A2-FDCE-58C61EBE0B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4" r="16444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D956057-6528-9DDD-1237-BFA588CF7B9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4EFA92-0B3D-DBEA-F1B6-9862321A91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60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9FBCA5-62E3-1EC9-E9BE-27E020924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50" y="-356135"/>
            <a:ext cx="4511615" cy="8316228"/>
          </a:xfrm>
        </p:spPr>
        <p:txBody>
          <a:bodyPr/>
          <a:lstStyle/>
          <a:p>
            <a:br>
              <a:rPr lang="fi-FI" sz="3600" dirty="0"/>
            </a:br>
            <a:r>
              <a:rPr lang="fi-FI" sz="3600" dirty="0"/>
              <a:t>Traficomin Kyberturvallisuuskeskus</a:t>
            </a:r>
            <a:br>
              <a:rPr lang="fi-FI" sz="3600" dirty="0"/>
            </a:br>
            <a:br>
              <a:rPr lang="fi-FI" sz="3600" dirty="0"/>
            </a:br>
            <a:r>
              <a:rPr lang="fi-FI" sz="3200" b="0" dirty="0"/>
              <a:t>-Kyberturvallisuus kuuluu samaan kokonaisuuteen kuin rajaturvallisuus ja kansallinen puolustus.</a:t>
            </a:r>
            <a:br>
              <a:rPr lang="fi-FI" sz="3200" b="0" dirty="0"/>
            </a:br>
            <a:br>
              <a:rPr lang="fi-FI" sz="3200" b="0" dirty="0"/>
            </a:br>
            <a:r>
              <a:rPr lang="fi-FI" sz="3200" b="0" dirty="0"/>
              <a:t>- Kyberturvallisuuden uhkataso on pysynyt Suomessa kohonneena.</a:t>
            </a:r>
            <a:br>
              <a:rPr lang="fi-FI" sz="3200" b="0" dirty="0"/>
            </a:br>
            <a:br>
              <a:rPr lang="fi-FI" sz="3200" b="0" dirty="0"/>
            </a:br>
            <a:r>
              <a:rPr lang="fi-FI" sz="3200" b="0" dirty="0"/>
              <a:t>- Suomi on varautunut hyvin kyberuhkiin, mutta hereillä on oltava.</a:t>
            </a:r>
            <a:br>
              <a:rPr lang="fi-FI" sz="3200" b="0" dirty="0"/>
            </a:br>
            <a:br>
              <a:rPr lang="fi-FI" sz="2800" dirty="0"/>
            </a:br>
            <a:r>
              <a:rPr lang="fi-FI" sz="2800" dirty="0"/>
              <a:t> </a:t>
            </a:r>
            <a:br>
              <a:rPr lang="fi-FI" sz="2800" dirty="0"/>
            </a:br>
            <a:endParaRPr lang="fi-FI" sz="2800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FED36235-7C87-FFE6-0B39-5EBB964814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19837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75C5C2C-7179-C738-1A11-58DC908074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1C85F67-3A6C-8F73-C20B-456108B160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346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C9FCE-F4BC-1520-9282-F97D9EF74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3429000"/>
            <a:ext cx="4573863" cy="1143000"/>
          </a:xfrm>
        </p:spPr>
        <p:txBody>
          <a:bodyPr/>
          <a:lstStyle/>
          <a:p>
            <a:r>
              <a:rPr lang="fi-FI" sz="4800" dirty="0"/>
              <a:t>Yhteistyö tiivistyy myös   </a:t>
            </a:r>
            <a:r>
              <a:rPr lang="fi-FI" sz="4800" dirty="0" err="1"/>
              <a:t>liikenneturvalli</a:t>
            </a:r>
            <a:r>
              <a:rPr lang="fi-FI" sz="4800" dirty="0"/>
              <a:t>-</a:t>
            </a:r>
            <a:br>
              <a:rPr lang="fi-FI" sz="4800" dirty="0"/>
            </a:br>
            <a:r>
              <a:rPr lang="fi-FI" sz="4800" dirty="0" err="1"/>
              <a:t>suudessa</a:t>
            </a:r>
            <a:endParaRPr lang="fi-FI" sz="4800" dirty="0"/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CEE5403-AA1E-8AAB-3987-C9648E04E5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r="14322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FC294F-EE1C-C6D2-963E-B2CE3766A1A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CEC9814-5359-54FE-85C6-3E5A9E1D5C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422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05001-A5FA-24C1-E052-83D6ED90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5" y="1087935"/>
            <a:ext cx="4705840" cy="972000"/>
          </a:xfrm>
        </p:spPr>
        <p:txBody>
          <a:bodyPr/>
          <a:lstStyle/>
          <a:p>
            <a:r>
              <a:rPr lang="fi-FI" sz="4800" dirty="0"/>
              <a:t>Lasten ja nuorten  liikenneturvallisuus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17E0F3-54EE-8D1C-3024-80AB60ABC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2836066"/>
            <a:ext cx="4440024" cy="3418085"/>
          </a:xfrm>
        </p:spPr>
        <p:txBody>
          <a:bodyPr/>
          <a:lstStyle/>
          <a:p>
            <a:pPr marL="0" indent="0">
              <a:buNone/>
            </a:pPr>
            <a:r>
              <a:rPr lang="fi-FI" sz="3600" dirty="0">
                <a:solidFill>
                  <a:srgbClr val="001E8C"/>
                </a:solidFill>
              </a:rPr>
              <a:t>Yhteisenä tavoitteena optimaalinen suoritus ja maailmanennätys.</a:t>
            </a:r>
          </a:p>
          <a:p>
            <a:pPr marL="0" indent="0">
              <a:buNone/>
            </a:pPr>
            <a:r>
              <a:rPr lang="fi-FI" sz="3600" dirty="0">
                <a:solidFill>
                  <a:srgbClr val="001E8C"/>
                </a:solidFill>
              </a:rPr>
              <a:t>Liikennekuolemat nollaan 2050</a:t>
            </a:r>
            <a:endParaRPr lang="fi-FI" sz="2800" dirty="0">
              <a:solidFill>
                <a:srgbClr val="001E8C"/>
              </a:solidFill>
            </a:endParaRP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3AA4E79A-4F01-3123-4DC5-88DE7289FE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r="14234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6DA456-A8C7-23C5-7755-CFFDAA793F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15E5E84-CAB0-F617-F46E-51A5BCDBBF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7133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D49FEF-346B-0A3D-6597-E4661E1D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54" y="2234240"/>
            <a:ext cx="4703061" cy="5090585"/>
          </a:xfrm>
        </p:spPr>
        <p:txBody>
          <a:bodyPr/>
          <a:lstStyle/>
          <a:p>
            <a:r>
              <a:rPr lang="fi-FI" sz="4800" dirty="0"/>
              <a:t>Kansainvälinen yhteistyö kukoistaa ja tuottaa tulosta</a:t>
            </a:r>
            <a:br>
              <a:rPr lang="fi-FI" sz="4800" dirty="0"/>
            </a:br>
            <a:br>
              <a:rPr lang="fi-FI" sz="4800" dirty="0"/>
            </a:br>
            <a:r>
              <a:rPr lang="fi-FI" sz="3600" dirty="0"/>
              <a:t>Liikenne- ja viestintäministeriö osallistui vuonna 2024 ensimmäistä kertaa ikinä presidentin valtiovierailulle. </a:t>
            </a:r>
            <a:br>
              <a:rPr lang="fi-FI" sz="4800" dirty="0"/>
            </a:br>
            <a:br>
              <a:rPr lang="fi-FI" sz="3600" dirty="0"/>
            </a:br>
            <a:endParaRPr lang="fi-FI" sz="2800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B7AD418D-DD1F-541D-ECB2-145846C3B4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b="12146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D62F3A8-BC33-F514-1E4E-58F92FECFA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51CA3D-DAAC-6CC3-45EA-EEFA4E1D10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405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7D0C64B-0539-149F-4E74-C590767B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66" y="3429000"/>
            <a:ext cx="4406947" cy="1841740"/>
          </a:xfrm>
        </p:spPr>
        <p:txBody>
          <a:bodyPr/>
          <a:lstStyle/>
          <a:p>
            <a:r>
              <a:rPr lang="fi-FI" sz="3600" dirty="0"/>
              <a:t>Suomi osallistui ensimmäistä kertaa historiassaan G20-ministerikokoukseen liikenne- ja viestintäministeriön delegaatiolla 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B96B22E-C2B6-25A7-C709-DB918E9886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67C175-F83F-6748-469B-1A54D822C0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15</a:t>
            </a:fld>
            <a:endParaRPr lang="fi-FI"/>
          </a:p>
        </p:txBody>
      </p:sp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2022A294-A948-41CF-7781-4B858E01A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7" b="11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735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2216FB-1436-FE5C-6502-C8F7D647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2943000"/>
            <a:ext cx="4399471" cy="972000"/>
          </a:xfrm>
        </p:spPr>
        <p:txBody>
          <a:bodyPr/>
          <a:lstStyle/>
          <a:p>
            <a:r>
              <a:rPr lang="fi-FI" sz="3600" dirty="0"/>
              <a:t>Pohjoismainen ja Itämeren valtioiden välinen kumppanuus vahvistuu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952C2623-3DAA-7D28-0BD8-DE3776B4FB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4" b="8594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705C919-DEF6-6B6F-6906-31E066DD8FB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A95B0F-4CF2-A7BC-C602-2278967B35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501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3C699C-6C86-7F66-9432-E9A09200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3804"/>
            <a:ext cx="4753155" cy="5010392"/>
          </a:xfrm>
        </p:spPr>
        <p:txBody>
          <a:bodyPr/>
          <a:lstStyle/>
          <a:p>
            <a:endParaRPr lang="fi-FI" dirty="0"/>
          </a:p>
          <a:p>
            <a:pPr marL="0" indent="0">
              <a:buNone/>
            </a:pPr>
            <a:endParaRPr lang="fi-FI" sz="3200" b="1" dirty="0">
              <a:solidFill>
                <a:srgbClr val="001E8C"/>
              </a:solidFill>
              <a:latin typeface="+mj-lt"/>
            </a:endParaRPr>
          </a:p>
          <a:p>
            <a:pPr marL="0" indent="0">
              <a:buNone/>
            </a:pPr>
            <a:endParaRPr lang="fi-FI" sz="3200" b="1" dirty="0">
              <a:solidFill>
                <a:srgbClr val="001E8C"/>
              </a:solidFill>
              <a:latin typeface="+mj-lt"/>
            </a:endParaRPr>
          </a:p>
          <a:p>
            <a:pPr marL="0" indent="0">
              <a:buNone/>
            </a:pPr>
            <a:r>
              <a:rPr lang="fi-FI" sz="3200" b="1" dirty="0">
                <a:solidFill>
                  <a:srgbClr val="001E8C"/>
                </a:solidFill>
                <a:latin typeface="+mj-lt"/>
              </a:rPr>
              <a:t>Turvallisuusministeriö kiittää!</a:t>
            </a:r>
          </a:p>
          <a:p>
            <a:pPr marL="0" indent="0">
              <a:buNone/>
            </a:pPr>
            <a:endParaRPr lang="fi-FI" sz="3200" b="1" dirty="0">
              <a:solidFill>
                <a:srgbClr val="001E8C"/>
              </a:solidFill>
              <a:latin typeface="+mj-lt"/>
            </a:endParaRPr>
          </a:p>
          <a:p>
            <a:pPr marL="0" indent="0">
              <a:buNone/>
            </a:pPr>
            <a:r>
              <a:rPr lang="fi-FI" sz="3200" b="1" dirty="0">
                <a:solidFill>
                  <a:srgbClr val="001E8C"/>
                </a:solidFill>
                <a:latin typeface="+mj-lt"/>
              </a:rPr>
              <a:t>Kysymyksiä ja keskustelua</a:t>
            </a:r>
          </a:p>
          <a:p>
            <a:pPr marL="0" indent="0">
              <a:buNone/>
            </a:pPr>
            <a:endParaRPr lang="fi-FI" sz="3200" b="1" dirty="0">
              <a:solidFill>
                <a:srgbClr val="001E8C"/>
              </a:solidFill>
              <a:latin typeface="+mj-lt"/>
            </a:endParaRP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0F6FE398-847F-ED65-DB3F-8CD08BE711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3" b="15033"/>
          <a:stretch>
            <a:fillRect/>
          </a:stretch>
        </p:blipFill>
        <p:spPr>
          <a:xfrm>
            <a:off x="4837814" y="0"/>
            <a:ext cx="7354186" cy="6858000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76CCD8B-2767-9602-4071-A5A1F5B8A7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641AB8-E7FC-D7ED-6A07-402FB7A354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2570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BE9EED11-4BE9-4FEF-78E8-AF9F95E5DA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9734"/>
          <a:stretch>
            <a:fillRect/>
          </a:stretch>
        </p:blipFill>
        <p:spPr>
          <a:xfrm>
            <a:off x="4853463" y="0"/>
            <a:ext cx="7354186" cy="6858000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3C9B96-ED45-3153-F8EE-8BD0E2C1BF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E33397F-DE6B-7A4E-3885-B9C05D3502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2</a:t>
            </a:fld>
            <a:endParaRPr lang="fi-FI"/>
          </a:p>
        </p:txBody>
      </p:sp>
      <p:sp>
        <p:nvSpPr>
          <p:cNvPr id="9" name="Alaotsikko 2">
            <a:extLst>
              <a:ext uri="{FF2B5EF4-FFF2-40B4-BE49-F238E27FC236}">
                <a16:creationId xmlns:a16="http://schemas.microsoft.com/office/drawing/2014/main" id="{7C246B20-37E9-3C6C-B53F-82F45160CFDC}"/>
              </a:ext>
            </a:extLst>
          </p:cNvPr>
          <p:cNvSpPr txBox="1">
            <a:spLocks/>
          </p:cNvSpPr>
          <p:nvPr/>
        </p:nvSpPr>
        <p:spPr>
          <a:xfrm>
            <a:off x="317888" y="2348999"/>
            <a:ext cx="4519927" cy="40481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ct val="92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8000" indent="-216000" algn="l" defTabSz="914400" rtl="0" eaLnBrk="1" latinLnBrk="0" hangingPunct="1">
              <a:lnSpc>
                <a:spcPct val="9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indent="-216000" algn="l" defTabSz="914400" rtl="0" eaLnBrk="1" latinLnBrk="0" hangingPunct="1">
              <a:lnSpc>
                <a:spcPct val="9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16000" algn="l" defTabSz="914400" rtl="0" eaLnBrk="1" latinLnBrk="0" hangingPunct="1">
              <a:lnSpc>
                <a:spcPct val="9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16000" algn="l" defTabSz="914400" rtl="0" eaLnBrk="1" latinLnBrk="0" hangingPunct="1">
              <a:lnSpc>
                <a:spcPct val="92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sz="3200" dirty="0">
              <a:solidFill>
                <a:srgbClr val="001E8C"/>
              </a:solidFill>
            </a:endParaRPr>
          </a:p>
          <a:p>
            <a:pPr marL="0" indent="0">
              <a:buNone/>
            </a:pPr>
            <a:endParaRPr lang="fi-FI" sz="3200" dirty="0">
              <a:solidFill>
                <a:srgbClr val="001E8C"/>
              </a:solidFill>
            </a:endParaRPr>
          </a:p>
          <a:p>
            <a:endParaRPr lang="fi-FI" dirty="0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5FEE4DDD-835E-1CE2-B724-CDB7E433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87" y="460867"/>
            <a:ext cx="4193727" cy="1428318"/>
          </a:xfrm>
        </p:spPr>
        <p:txBody>
          <a:bodyPr/>
          <a:lstStyle/>
          <a:p>
            <a:r>
              <a:rPr lang="fi-FI" sz="4400" dirty="0"/>
              <a:t>Liikenne- ja viestintäministerin linja</a:t>
            </a:r>
            <a:endParaRPr lang="en-FI" sz="44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3EE98E0-13D4-11C4-9A9D-8B2FCF5CD2C5}"/>
              </a:ext>
            </a:extLst>
          </p:cNvPr>
          <p:cNvSpPr txBox="1"/>
          <p:nvPr/>
        </p:nvSpPr>
        <p:spPr>
          <a:xfrm>
            <a:off x="215660" y="2151503"/>
            <a:ext cx="4622155" cy="3839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Ministeriötä johdetaan Suomen etu, turvallisuus, talous ja faktat edellä. </a:t>
            </a:r>
            <a:endParaRPr lang="fi-FI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Suomi ei ole heittopussi EU:ssa taikka maailmalla vaan Suomen ja suomalaisten edunvalvoja.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dirty="0"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</a:t>
            </a:r>
            <a:r>
              <a:rPr lang="fi-FI" sz="24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Suomi on luotettava kumppani, ongelmien ratkaisija ja edelläkävijä, jota kuunnellaan. </a:t>
            </a:r>
            <a:endParaRPr lang="fi-FI" sz="24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6826C-5A45-34C4-A32D-840E1382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965006-A0CE-35FA-1141-2AF92CF2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70" y="353684"/>
            <a:ext cx="10386204" cy="1138686"/>
          </a:xfrm>
        </p:spPr>
        <p:txBody>
          <a:bodyPr/>
          <a:lstStyle/>
          <a:p>
            <a:pPr algn="ctr"/>
            <a:r>
              <a:rPr lang="fi-FI" sz="5400" dirty="0"/>
              <a:t>     </a:t>
            </a:r>
            <a:r>
              <a:rPr lang="fi-FI" sz="4800" dirty="0"/>
              <a:t>Koko Suomen infraa vahvistetaan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C20A373-DA34-82EF-4384-3A03281A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8EDBCC-00A8-2D51-C73A-981824DF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3</a:t>
            </a:fld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20E71AF-6E7D-6732-8F9F-D1FF655C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488" y="1510927"/>
            <a:ext cx="7168425" cy="499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24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A6FA1C-24F6-62C6-D4A7-DDCC9DE4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75" y="-763510"/>
            <a:ext cx="10811229" cy="7342577"/>
          </a:xfrm>
        </p:spPr>
        <p:txBody>
          <a:bodyPr/>
          <a:lstStyle/>
          <a:p>
            <a:r>
              <a:rPr lang="fi-FI" dirty="0"/>
              <a:t>Koko Suomen 12-vuotinen liikennejärjestelmäsuunnitelma. </a:t>
            </a:r>
            <a:r>
              <a:rPr lang="fi-FI" b="0" dirty="0"/>
              <a:t>Siinä paalutetaan maa- ja meriliikenteen sekä lentoliikenteen isot linjaukset. Uusina kärkinä ovat turvallisuus, toimivuus ja kestävyys. </a:t>
            </a:r>
            <a:br>
              <a:rPr lang="fi-FI" b="0" dirty="0"/>
            </a:br>
            <a:br>
              <a:rPr lang="fi-FI" dirty="0"/>
            </a:br>
            <a:r>
              <a:rPr lang="fi-FI" dirty="0"/>
              <a:t>Koko Suomen viestintäpolitiikan linjapaperi. </a:t>
            </a:r>
            <a:r>
              <a:rPr lang="fi-FI" b="0" dirty="0"/>
              <a:t>TUUTTI-hanke, turvallisuutta ja uutta talouskasvua tietoverkoista. Suomeen laaditaan ensimmäistä kertaa kokonaisvaltaisen näkemys ja strategia Suomen viestintäpolitiikassa. </a:t>
            </a:r>
            <a:br>
              <a:rPr lang="fi-FI" b="0" dirty="0"/>
            </a:br>
            <a:endParaRPr lang="fi-FI" sz="5400" b="0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E232F31-5AE5-B3B1-7C84-FF5618EC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454F9D0-BD71-D43E-C97C-E5AECA92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748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52954-FD06-BB2B-F1DF-C0B08671D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25D60E4-9784-ABD2-BC0E-B691A1BED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F02A-D7A3-4E13-AE1B-190A07F052F5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96A5F43-9FFA-9BDC-7095-5D42D1C4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5</a:t>
            </a:fld>
            <a:endParaRPr lang="fi-FI"/>
          </a:p>
        </p:txBody>
      </p:sp>
      <p:pic>
        <p:nvPicPr>
          <p:cNvPr id="3" name="Picture 15" descr="A map of a country&#10;&#10;AI-generated content may be incorrect.">
            <a:extLst>
              <a:ext uri="{FF2B5EF4-FFF2-40B4-BE49-F238E27FC236}">
                <a16:creationId xmlns:a16="http://schemas.microsoft.com/office/drawing/2014/main" id="{EABD3C10-1FE3-D479-6138-8DF93C5F5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67" y="0"/>
            <a:ext cx="4085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1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56132D-7AE8-8009-622C-8B752AAF1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70" y="3834353"/>
            <a:ext cx="4390845" cy="1774596"/>
          </a:xfrm>
        </p:spPr>
        <p:txBody>
          <a:bodyPr/>
          <a:lstStyle/>
          <a:p>
            <a:r>
              <a:rPr lang="fi-FI" sz="4800" dirty="0"/>
              <a:t>Tiehankkeilla turvallisuutta ja töitä teille</a:t>
            </a:r>
            <a:br>
              <a:rPr lang="fi-FI" sz="4800" dirty="0"/>
            </a:br>
            <a:br>
              <a:rPr lang="fi-FI" sz="4800" dirty="0"/>
            </a:br>
            <a:r>
              <a:rPr lang="fi-FI" sz="4800" dirty="0"/>
              <a:t>Väylävirasto on kovatasoinen joukkue 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78EBA183-14BD-387D-4EE1-C8C49201CB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14257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793632-8678-A5BA-6C21-D2AB9DAE32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1677A4-A63E-AD1A-5F38-64FA4DE8455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577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692DDF-B2C2-8F64-42C5-EBF22D983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96577F-113E-42C7-0B71-BFE5EB75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02" y="644639"/>
            <a:ext cx="3941562" cy="4521250"/>
          </a:xfrm>
        </p:spPr>
        <p:txBody>
          <a:bodyPr/>
          <a:lstStyle/>
          <a:p>
            <a:r>
              <a:rPr lang="fi-FI" sz="4800" dirty="0"/>
              <a:t>Sotilaallista </a:t>
            </a:r>
            <a:br>
              <a:rPr lang="fi-FI" sz="4800" dirty="0"/>
            </a:br>
            <a:r>
              <a:rPr lang="fi-FI" sz="4800" dirty="0"/>
              <a:t>liikkuvuutta ja rajat ylittävää liikennettä  vahvistetaan yhteistyössä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E40A3F6-4D1F-9141-402D-5308392A2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6436659"/>
            <a:ext cx="900000" cy="284816"/>
          </a:xfrm>
        </p:spPr>
        <p:txBody>
          <a:bodyPr/>
          <a:lstStyle/>
          <a:p>
            <a:fld id="{91EEF02A-D7A3-4E13-AE1B-190A07F052F5}" type="datetime1">
              <a:rPr lang="fi-FI" smtClean="0"/>
              <a:pPr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D4EA07-B751-CB58-A734-32103E69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000" y="6436659"/>
            <a:ext cx="720000" cy="284816"/>
          </a:xfrm>
        </p:spPr>
        <p:txBody>
          <a:bodyPr/>
          <a:lstStyle/>
          <a:p>
            <a:fld id="{31160B98-140E-4345-B1A3-2A7247C42973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1026" name="Kuva 1">
            <a:extLst>
              <a:ext uri="{FF2B5EF4-FFF2-40B4-BE49-F238E27FC236}">
                <a16:creationId xmlns:a16="http://schemas.microsoft.com/office/drawing/2014/main" id="{22161898-B28B-6BB6-7CE0-F9366B09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40" y="-654431"/>
            <a:ext cx="6305004" cy="781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F42DA9-C460-B093-EBD2-D8B30B1B98C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4" b="67595"/>
          <a:stretch/>
        </p:blipFill>
        <p:spPr>
          <a:xfrm>
            <a:off x="10145486" y="0"/>
            <a:ext cx="2046514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8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7723B1-BCC3-110C-0C75-3EDBEBED9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EFB5DD-FC0C-1E53-B9EC-64D4C15E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22" y="1799832"/>
            <a:ext cx="7342378" cy="973137"/>
          </a:xfrm>
        </p:spPr>
        <p:txBody>
          <a:bodyPr/>
          <a:lstStyle/>
          <a:p>
            <a:r>
              <a:rPr lang="fi-FI" sz="6000" dirty="0" err="1"/>
              <a:t>Rail</a:t>
            </a:r>
            <a:r>
              <a:rPr lang="fi-FI" sz="6000" dirty="0"/>
              <a:t> </a:t>
            </a:r>
            <a:r>
              <a:rPr lang="fi-FI" sz="6000" dirty="0" err="1"/>
              <a:t>Nordica</a:t>
            </a:r>
            <a:r>
              <a:rPr lang="fi-FI" sz="6000" dirty="0"/>
              <a:t>  </a:t>
            </a:r>
            <a:br>
              <a:rPr lang="fi-FI" dirty="0"/>
            </a:br>
            <a:r>
              <a:rPr lang="fi-FI" sz="4000" dirty="0"/>
              <a:t>Ei enää koskaan motissa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ABE0-147D-9A74-4B98-8562D5B6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6436659"/>
            <a:ext cx="900000" cy="284816"/>
          </a:xfrm>
        </p:spPr>
        <p:txBody>
          <a:bodyPr/>
          <a:lstStyle/>
          <a:p>
            <a:pPr lvl="0"/>
            <a:fld id="{91EEF02A-D7A3-4E13-AE1B-190A07F052F5}" type="datetime1">
              <a:rPr lang="fi-FI" noProof="0" smtClean="0"/>
              <a:pPr lvl="0"/>
              <a:t>15.10.2025</a:t>
            </a:fld>
            <a:endParaRPr lang="fi-FI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35C4E-2B38-4A13-2618-530614D18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32000" y="6436659"/>
            <a:ext cx="720000" cy="284816"/>
          </a:xfrm>
        </p:spPr>
        <p:txBody>
          <a:bodyPr/>
          <a:lstStyle/>
          <a:p>
            <a:pPr lvl="0"/>
            <a:fld id="{31160B98-140E-4345-B1A3-2A7247C42973}" type="slidenum">
              <a:rPr lang="fi-FI" noProof="0" smtClean="0"/>
              <a:pPr lvl="0"/>
              <a:t>8</a:t>
            </a:fld>
            <a:endParaRPr lang="fi-FI" noProof="0" dirty="0"/>
          </a:p>
        </p:txBody>
      </p:sp>
      <p:pic>
        <p:nvPicPr>
          <p:cNvPr id="2" name="Content Placeholder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07ED7E1-4E9F-D4EE-EFA0-02559DB889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4" b="67595"/>
          <a:stretch/>
        </p:blipFill>
        <p:spPr>
          <a:xfrm>
            <a:off x="10145486" y="0"/>
            <a:ext cx="2046514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73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E50748-62ED-54FB-4B77-960A24D2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951904"/>
            <a:ext cx="3910080" cy="972000"/>
          </a:xfrm>
        </p:spPr>
        <p:txBody>
          <a:bodyPr/>
          <a:lstStyle/>
          <a:p>
            <a:r>
              <a:rPr lang="fi-FI" sz="4800" dirty="0"/>
              <a:t>Jäänmurto &amp; sujuva ja turvallinen  meriliikenne Itämerellä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7A8E342-6854-ECD0-E83C-6781D22DB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2" r="14252"/>
          <a:stretch>
            <a:fillRect/>
          </a:stretch>
        </p:blipFill>
        <p:spPr/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3F7E4D3-1129-961D-0272-CD4221DA70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F7E9C9C-FE9E-4FA1-B8C1-6AAD87E13D5D}" type="datetime1">
              <a:rPr lang="fi-FI" smtClean="0"/>
              <a:t>15.10.2025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0D5FA96-AE38-4FEE-9C1F-D86A0895D9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160B98-140E-4345-B1A3-2A7247C42973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218419"/>
      </p:ext>
    </p:extLst>
  </p:cSld>
  <p:clrMapOvr>
    <a:masterClrMapping/>
  </p:clrMapOvr>
</p:sld>
</file>

<file path=ppt/theme/theme1.xml><?xml version="1.0" encoding="utf-8"?>
<a:theme xmlns:a="http://schemas.openxmlformats.org/drawingml/2006/main" name="Liikenne- ja viestintäministeriö">
  <a:themeElements>
    <a:clrScheme name="LVM2023">
      <a:dk1>
        <a:sysClr val="windowText" lastClr="000000"/>
      </a:dk1>
      <a:lt1>
        <a:sysClr val="window" lastClr="FFFFFF"/>
      </a:lt1>
      <a:dk2>
        <a:srgbClr val="001E8C"/>
      </a:dk2>
      <a:lt2>
        <a:srgbClr val="12C899"/>
      </a:lt2>
      <a:accent1>
        <a:srgbClr val="001E8C"/>
      </a:accent1>
      <a:accent2>
        <a:srgbClr val="8EBEFF"/>
      </a:accent2>
      <a:accent3>
        <a:srgbClr val="008996"/>
      </a:accent3>
      <a:accent4>
        <a:srgbClr val="12C899"/>
      </a:accent4>
      <a:accent5>
        <a:srgbClr val="365ABD"/>
      </a:accent5>
      <a:accent6>
        <a:srgbClr val="DCE6E8"/>
      </a:accent6>
      <a:hlink>
        <a:srgbClr val="0563C1"/>
      </a:hlink>
      <a:folHlink>
        <a:srgbClr val="954F72"/>
      </a:folHlink>
    </a:clrScheme>
    <a:fontScheme name="Arial Narrow - Arial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1E8C"/>
        </a:solidFill>
        <a:ln>
          <a:noFill/>
        </a:ln>
      </a:spPr>
      <a:bodyPr lIns="108000" tIns="72000" rIns="108000" bIns="72000" rtlCol="0" anchor="ctr"/>
      <a:lstStyle>
        <a:defPPr algn="ctr">
          <a:lnSpc>
            <a:spcPct val="92000"/>
          </a:lnSpc>
          <a:defRPr sz="2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0">
          <a:solidFill>
            <a:srgbClr val="001E8C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marL="0" indent="0" algn="l">
          <a:lnSpc>
            <a:spcPct val="92000"/>
          </a:lnSpc>
          <a:spcBef>
            <a:spcPts val="1400"/>
          </a:spcBef>
          <a:buNone/>
          <a:defRPr sz="2000"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VM_esitysmallipohja_v2023-11-01_taulukkotesti.potx" id="{88773AB8-9BEA-4DE2-AD9A-043A93F37132}" vid="{BA36BA95-7564-4079-939C-AB9587A0ABC3}"/>
    </a:ext>
  </a:extLst>
</a:theme>
</file>

<file path=ppt/theme/theme2.xml><?xml version="1.0" encoding="utf-8"?>
<a:theme xmlns:a="http://schemas.openxmlformats.org/drawingml/2006/main" name="4_vayla_uusi2023">
  <a:themeElements>
    <a:clrScheme name="Vayla_PP">
      <a:dk1>
        <a:srgbClr val="000000"/>
      </a:dk1>
      <a:lt1>
        <a:srgbClr val="FFFFFF"/>
      </a:lt1>
      <a:dk2>
        <a:srgbClr val="0065AF"/>
      </a:dk2>
      <a:lt2>
        <a:srgbClr val="8DCB6D"/>
      </a:lt2>
      <a:accent1>
        <a:srgbClr val="009BFF"/>
      </a:accent1>
      <a:accent2>
        <a:srgbClr val="00AFCB"/>
      </a:accent2>
      <a:accent3>
        <a:srgbClr val="FF5100"/>
      </a:accent3>
      <a:accent4>
        <a:srgbClr val="228848"/>
      </a:accent4>
      <a:accent5>
        <a:srgbClr val="E50083"/>
      </a:accent5>
      <a:accent6>
        <a:srgbClr val="FFC300"/>
      </a:accent6>
      <a:hlink>
        <a:srgbClr val="00AFCB"/>
      </a:hlink>
      <a:folHlink>
        <a:srgbClr val="49C2EF"/>
      </a:folHlink>
    </a:clrScheme>
    <a:fontScheme name="Mukautettu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yla_ilmeella_fi_uusi.potx" id="{80698CA2-84C0-4D32-B3B9-691308C5EB39}" vid="{19AC9EDE-3C74-46E3-BEC0-1BF2A3623E5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19574C745A27A48B21D994E58ED2834" ma:contentTypeVersion="1" ma:contentTypeDescription="Luo uusi asiakirja." ma:contentTypeScope="" ma:versionID="1a0548bbe6d0c3be048d0328b4a325be">
  <xsd:schema xmlns:xsd="http://www.w3.org/2001/XMLSchema" xmlns:xs="http://www.w3.org/2001/XMLSchema" xmlns:p="http://schemas.microsoft.com/office/2006/metadata/properties" xmlns:ns2="ebb82943-49da-4504-a2f3-a33fb2eb95f1" targetNamespace="http://schemas.microsoft.com/office/2006/metadata/properties" ma:root="true" ma:fieldsID="fc9b2433024490276da3dcac7b31d080" ns2:_="">
    <xsd:import namespace="ebb82943-49da-4504-a2f3-a33fb2eb95f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82943-49da-4504-a2f3-a33fb2eb95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FD1957-3B8E-47CF-BF74-04F7DB53F54C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ebb82943-49da-4504-a2f3-a33fb2eb95f1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5A31048-88A5-4D0E-A32E-B333BA5F96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b82943-49da-4504-a2f3-a33fb2eb95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588A96-83C9-436D-8BEF-DC54CD166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LVM_esitysmallipohja</Template>
  <TotalTime>3844</TotalTime>
  <Words>324</Words>
  <Application>Microsoft Office PowerPoint</Application>
  <PresentationFormat>Laajakuva</PresentationFormat>
  <Paragraphs>61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17</vt:i4>
      </vt:variant>
    </vt:vector>
  </HeadingPairs>
  <TitlesOfParts>
    <vt:vector size="25" baseType="lpstr">
      <vt:lpstr>Aptos</vt:lpstr>
      <vt:lpstr>Arial</vt:lpstr>
      <vt:lpstr>Arial Narrow</vt:lpstr>
      <vt:lpstr>Calibri</vt:lpstr>
      <vt:lpstr>Felbridge Pro</vt:lpstr>
      <vt:lpstr>Tahoma</vt:lpstr>
      <vt:lpstr>Liikenne- ja viestintäministeriö</vt:lpstr>
      <vt:lpstr>4_vayla_uusi2023</vt:lpstr>
      <vt:lpstr>Vahva infra kantaa arjessa ja kriiseissä</vt:lpstr>
      <vt:lpstr>Liikenne- ja viestintäministerin linja</vt:lpstr>
      <vt:lpstr>     Koko Suomen infraa vahvistetaan</vt:lpstr>
      <vt:lpstr>Koko Suomen 12-vuotinen liikennejärjestelmäsuunnitelma. Siinä paalutetaan maa- ja meriliikenteen sekä lentoliikenteen isot linjaukset. Uusina kärkinä ovat turvallisuus, toimivuus ja kestävyys.   Koko Suomen viestintäpolitiikan linjapaperi. TUUTTI-hanke, turvallisuutta ja uutta talouskasvua tietoverkoista. Suomeen laaditaan ensimmäistä kertaa kokonaisvaltaisen näkemys ja strategia Suomen viestintäpolitiikassa.  </vt:lpstr>
      <vt:lpstr>PowerPoint-esitys</vt:lpstr>
      <vt:lpstr>Tiehankkeilla turvallisuutta ja töitä teille  Väylävirasto on kovatasoinen joukkue </vt:lpstr>
      <vt:lpstr>Sotilaallista  liikkuvuutta ja rajat ylittävää liikennettä  vahvistetaan yhteistyössä</vt:lpstr>
      <vt:lpstr>Rail Nordica   Ei enää koskaan motissa</vt:lpstr>
      <vt:lpstr>Jäänmurto &amp; sujuva ja turvallinen  meriliikenne Itämerellä</vt:lpstr>
      <vt:lpstr>Ilmatieteenlaitos  on vahva turvallisuudentekijä  - Avaruustilannekeskus, satelliittitoiminta, NATO, PV, droonit, ohjukset, jäänmurto.  - Sääennusteet siviileille, ammattilaisille ja viranomaisille</vt:lpstr>
      <vt:lpstr> Traficomin Kyberturvallisuuskeskus  -Kyberturvallisuus kuuluu samaan kokonaisuuteen kuin rajaturvallisuus ja kansallinen puolustus.  - Kyberturvallisuuden uhkataso on pysynyt Suomessa kohonneena.  - Suomi on varautunut hyvin kyberuhkiin, mutta hereillä on oltava.    </vt:lpstr>
      <vt:lpstr>Yhteistyö tiivistyy myös   liikenneturvalli- suudessa</vt:lpstr>
      <vt:lpstr>Lasten ja nuorten  liikenneturvallisuus</vt:lpstr>
      <vt:lpstr>Kansainvälinen yhteistyö kukoistaa ja tuottaa tulosta  Liikenne- ja viestintäministeriö osallistui vuonna 2024 ensimmäistä kertaa ikinä presidentin valtiovierailulle.   </vt:lpstr>
      <vt:lpstr>Suomi osallistui ensimmäistä kertaa historiassaan G20-ministerikokoukseen liikenne- ja viestintäministeriön delegaatiolla  </vt:lpstr>
      <vt:lpstr>Pohjoismainen ja Itämeren valtioiden välinen kumppanuus vahvistuu</vt:lpstr>
      <vt:lpstr>PowerPoint-esitys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 Ranteen puhe  Hämeenlinnan Paasikiviseurassa 13.10.</dc:title>
  <dc:creator>Lintumaa Terhi (LVM)</dc:creator>
  <cp:lastModifiedBy>Heikki Heikki</cp:lastModifiedBy>
  <cp:revision>24</cp:revision>
  <cp:lastPrinted>2025-10-12T18:26:46Z</cp:lastPrinted>
  <dcterms:created xsi:type="dcterms:W3CDTF">2025-10-06T07:21:49Z</dcterms:created>
  <dcterms:modified xsi:type="dcterms:W3CDTF">2025-10-15T06:24:13Z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0x010100719574C745A27A48B21D994E58ED2834</vt:lpwstr>
  </property>
</Properties>
</file>